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1" roundtripDataSignature="AMtx7mjZEs8+mr9K+24MC/CQnJNo3tG1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741213C-72F4-4D8F-B33C-D1D4A8CBA562}">
  <a:tblStyle styleId="{2741213C-72F4-4D8F-B33C-D1D4A8CBA562}"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slide" Target="slides/slide4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50926bbb1_1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1050926bbb1_1_3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kareem will add some basic info</a:t>
            </a:r>
            <a:endParaRPr/>
          </a:p>
        </p:txBody>
      </p:sp>
      <p:sp>
        <p:nvSpPr>
          <p:cNvPr id="260" name="Google Shape;260;g1050926bbb1_1_3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050926bbb1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g1050926bbb1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g1050926bbb1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050926bbb1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g1050926bbb1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g1050926bbb1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50926bbb1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1050926bbb1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https://data.unep-wcmc.org/pdfs/1/WCMC_008_Global_Distribution_of_Coral_Reefs.pdf?1617121809</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“Creation Methodology” section</a:t>
            </a:r>
            <a:endParaRPr/>
          </a:p>
        </p:txBody>
      </p:sp>
      <p:sp>
        <p:nvSpPr>
          <p:cNvPr id="290" name="Google Shape;290;g1050926bbb1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50926bbb1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g1050926bbb1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g1050926bbb1_0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050926bbb1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g1050926bbb1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50926bbb1_1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50926bbb1_1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g1050926bbb1_1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050926bbb1_1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050926bbb1_1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1050926bbb1_1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04ae16b8c5_6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g104ae16b8c5_6_1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g104ae16b8c5_6_1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04ae16b8c5_1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04ae16b8c5_1_2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g104ae16b8c5_1_2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4ae16b8c5_1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04ae16b8c5_1_2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g104ae16b8c5_1_2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04ae16b8c5_3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g104ae16b8c5_3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050926bbb1_1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g1050926bbb1_1_2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kareem split to 4 slides</a:t>
            </a:r>
            <a:endParaRPr/>
          </a:p>
        </p:txBody>
      </p:sp>
      <p:sp>
        <p:nvSpPr>
          <p:cNvPr id="406" name="Google Shape;406;g1050926bbb1_1_2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047c9d6d21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g1047c9d6d21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415" name="Google Shape;415;g1047c9d6d21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04ae16b8c5_1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04ae16b8c5_1_2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g104ae16b8c5_1_2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04ae16b8c5_1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04ae16b8c5_1_2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g104ae16b8c5_1_2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04eb59724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04eb59724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g104eb59724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04eb597246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04eb597246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kareem add comments</a:t>
            </a:r>
            <a:endParaRPr/>
          </a:p>
        </p:txBody>
      </p:sp>
      <p:sp>
        <p:nvSpPr>
          <p:cNvPr id="491" name="Google Shape;491;g104eb597246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04ae16b8c5_3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g104ae16b8c5_3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1" name="Google Shape;501;g104ae16b8c5_3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04ae16b8c5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g104ae16b8c5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4" name="Google Shape;514;g104ae16b8c5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04ae16b8c5_1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104ae16b8c5_1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g104ae16b8c5_1_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047c9d6d21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g1047c9d6d21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6" name="Google Shape;526;g1047c9d6d21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03969a67ea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g103969a67ea_1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6" name="Google Shape;536;g103969a67ea_1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050926bbb1_1_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050926bbb1_1_2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g1050926bbb1_1_2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050926bbb1_1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050926bbb1_1_2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g1050926bbb1_1_2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04ae16b8c5_3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g104ae16b8c5_3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update for kareem and andy’s models - Andy</a:t>
            </a:r>
            <a:endParaRPr/>
          </a:p>
        </p:txBody>
      </p:sp>
      <p:sp>
        <p:nvSpPr>
          <p:cNvPr id="565" name="Google Shape;565;g104ae16b8c5_3_1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050926bbb1_0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g1050926bbb1_0_2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Quinn - </a:t>
            </a:r>
            <a:endParaRPr/>
          </a:p>
        </p:txBody>
      </p:sp>
      <p:sp>
        <p:nvSpPr>
          <p:cNvPr id="575" name="Google Shape;575;g1050926bbb1_0_2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050926bbb1_0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g1050926bbb1_0_2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g1050926bbb1_0_2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050926bbb1_0_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g1050926bbb1_0_2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2" name="Google Shape;592;g1050926bbb1_0_2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cfb4df11c9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 name="Google Shape;599;gcfb4df11c9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result is yellow as it might be our best model with being our “best:</a:t>
            </a:r>
            <a:endParaRPr/>
          </a:p>
        </p:txBody>
      </p:sp>
      <p:sp>
        <p:nvSpPr>
          <p:cNvPr id="600" name="Google Shape;600;gcfb4df11c9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050926bbb1_1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8" name="Google Shape;608;g1050926bbb1_1_2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results for each model - Quinn</a:t>
            </a:r>
            <a:endParaRPr/>
          </a:p>
        </p:txBody>
      </p:sp>
      <p:sp>
        <p:nvSpPr>
          <p:cNvPr id="609" name="Google Shape;609;g1050926bbb1_1_2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4ae16b8c5_1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g104ae16b8c5_1_1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g104ae16b8c5_1_1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cfb4df11c9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7" name="Google Shape;617;gcfb4df11c9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results for each model - Quinn</a:t>
            </a:r>
            <a:endParaRPr/>
          </a:p>
        </p:txBody>
      </p:sp>
      <p:sp>
        <p:nvSpPr>
          <p:cNvPr id="618" name="Google Shape;618;gcfb4df11c9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cfb4df11c9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gcfb4df11c9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andy confusion matrix</a:t>
            </a:r>
            <a:endParaRPr/>
          </a:p>
        </p:txBody>
      </p:sp>
      <p:sp>
        <p:nvSpPr>
          <p:cNvPr id="627" name="Google Shape;627;gcfb4df11c9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047c9d6d21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6" name="Google Shape;636;g1047c9d6d21_0_1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7" name="Google Shape;637;g1047c9d6d21_0_1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047c9d6d21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g1047c9d6d21_0_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6" name="Google Shape;646;g1047c9d6d21_0_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047c9d6d21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g1047c9d6d21_0_1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8" name="Google Shape;658;g1047c9d6d21_0_1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047c9d6d21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5" name="Google Shape;665;g1047c9d6d21_0_1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6" name="Google Shape;666;g1047c9d6d21_0_1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050926bbb1_0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050926bbb1_0_2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1050926bbb1_0_2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f80316ded4_3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gf80316ded4_3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4ae16b8c5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104ae16b8c5_1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g104ae16b8c5_1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50926bbb1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g1050926bbb1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g1050926bbb1_0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50926bbb1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g1050926bbb1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en-US"/>
              <a:t>Contributions by citizen scientists</a:t>
            </a:r>
            <a:endParaRPr/>
          </a:p>
        </p:txBody>
      </p:sp>
      <p:sp>
        <p:nvSpPr>
          <p:cNvPr id="250" name="Google Shape;250;g1050926bbb1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pic>
        <p:nvPicPr>
          <p:cNvPr descr="Droplets-HD-Title-R1d.png" id="20" name="Google Shape;20;p2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1" name="Google Shape;21;p27"/>
          <p:cNvSpPr txBox="1"/>
          <p:nvPr>
            <p:ph type="ctrTitle"/>
          </p:nvPr>
        </p:nvSpPr>
        <p:spPr>
          <a:xfrm>
            <a:off x="1751012" y="1300785"/>
            <a:ext cx="8689976" cy="2509213"/>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800"/>
              <a:buFont typeface="Twentieth Century"/>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7"/>
          <p:cNvSpPr txBox="1"/>
          <p:nvPr>
            <p:ph idx="1" type="subTitle"/>
          </p:nvPr>
        </p:nvSpPr>
        <p:spPr>
          <a:xfrm>
            <a:off x="1751012" y="3886200"/>
            <a:ext cx="8689976" cy="1371599"/>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SzPts val="2200"/>
              <a:buNone/>
              <a:defRPr sz="2200">
                <a:solidFill>
                  <a:srgbClr val="7F7F7F"/>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p:txBody>
      </p:sp>
      <p:sp>
        <p:nvSpPr>
          <p:cNvPr id="23" name="Google Shape;23;p27"/>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7"/>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7"/>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3" name="Shape 83"/>
        <p:cNvGrpSpPr/>
        <p:nvPr/>
      </p:nvGrpSpPr>
      <p:grpSpPr>
        <a:xfrm>
          <a:off x="0" y="0"/>
          <a:ext cx="0" cy="0"/>
          <a:chOff x="0" y="0"/>
          <a:chExt cx="0" cy="0"/>
        </a:xfrm>
      </p:grpSpPr>
      <p:pic>
        <p:nvPicPr>
          <p:cNvPr descr="Droplets-HD-Content-R1d.png" id="84" name="Google Shape;84;p3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5" name="Google Shape;85;p36"/>
          <p:cNvSpPr txBox="1"/>
          <p:nvPr>
            <p:ph type="title"/>
          </p:nvPr>
        </p:nvSpPr>
        <p:spPr>
          <a:xfrm>
            <a:off x="913774" y="609600"/>
            <a:ext cx="5934969" cy="2023254"/>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6"/>
          <p:cNvSpPr/>
          <p:nvPr>
            <p:ph idx="2" type="pic"/>
          </p:nvPr>
        </p:nvSpPr>
        <p:spPr>
          <a:xfrm>
            <a:off x="7424803" y="609601"/>
            <a:ext cx="3255358" cy="5181600"/>
          </a:xfrm>
          <a:prstGeom prst="roundRect">
            <a:avLst>
              <a:gd fmla="val 4943" name="adj"/>
            </a:avLst>
          </a:prstGeom>
          <a:noFill/>
          <a:ln cap="sq" cmpd="sng" w="82550">
            <a:solidFill>
              <a:srgbClr val="EAEAEA"/>
            </a:solidFill>
            <a:prstDash val="solid"/>
            <a:miter lim="800000"/>
            <a:headEnd len="sm" w="sm" type="none"/>
            <a:tailEnd len="sm" w="sm" type="none"/>
          </a:ln>
        </p:spPr>
      </p:sp>
      <p:sp>
        <p:nvSpPr>
          <p:cNvPr id="87" name="Google Shape;87;p36"/>
          <p:cNvSpPr txBox="1"/>
          <p:nvPr>
            <p:ph idx="1" type="body"/>
          </p:nvPr>
        </p:nvSpPr>
        <p:spPr>
          <a:xfrm>
            <a:off x="913794" y="2632852"/>
            <a:ext cx="5934949" cy="315834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88" name="Google Shape;88;p36"/>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36"/>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36"/>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91" name="Shape 91"/>
        <p:cNvGrpSpPr/>
        <p:nvPr/>
      </p:nvGrpSpPr>
      <p:grpSpPr>
        <a:xfrm>
          <a:off x="0" y="0"/>
          <a:ext cx="0" cy="0"/>
          <a:chOff x="0" y="0"/>
          <a:chExt cx="0" cy="0"/>
        </a:xfrm>
      </p:grpSpPr>
      <p:pic>
        <p:nvPicPr>
          <p:cNvPr descr="Droplets-HD-Content-R1d.png" id="92" name="Google Shape;92;p3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93" name="Google Shape;93;p37"/>
          <p:cNvSpPr txBox="1"/>
          <p:nvPr>
            <p:ph type="title"/>
          </p:nvPr>
        </p:nvSpPr>
        <p:spPr>
          <a:xfrm>
            <a:off x="913794" y="4289374"/>
            <a:ext cx="10364432" cy="81161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37"/>
          <p:cNvSpPr/>
          <p:nvPr>
            <p:ph idx="2" type="pic"/>
          </p:nvPr>
        </p:nvSpPr>
        <p:spPr>
          <a:xfrm>
            <a:off x="1184744" y="698261"/>
            <a:ext cx="9822532" cy="3214136"/>
          </a:xfrm>
          <a:prstGeom prst="roundRect">
            <a:avLst>
              <a:gd fmla="val 4944" name="adj"/>
            </a:avLst>
          </a:prstGeom>
          <a:noFill/>
          <a:ln cap="sq" cmpd="sng" w="82550">
            <a:solidFill>
              <a:srgbClr val="EAEAEA"/>
            </a:solidFill>
            <a:prstDash val="solid"/>
            <a:miter lim="800000"/>
            <a:headEnd len="sm" w="sm" type="none"/>
            <a:tailEnd len="sm" w="sm" type="none"/>
          </a:ln>
        </p:spPr>
      </p:sp>
      <p:sp>
        <p:nvSpPr>
          <p:cNvPr id="95" name="Google Shape;95;p37"/>
          <p:cNvSpPr txBox="1"/>
          <p:nvPr>
            <p:ph idx="1" type="body"/>
          </p:nvPr>
        </p:nvSpPr>
        <p:spPr>
          <a:xfrm>
            <a:off x="913774" y="5108728"/>
            <a:ext cx="10364452" cy="682472"/>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96" name="Google Shape;96;p37"/>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37"/>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37"/>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9" name="Shape 99"/>
        <p:cNvGrpSpPr/>
        <p:nvPr/>
      </p:nvGrpSpPr>
      <p:grpSpPr>
        <a:xfrm>
          <a:off x="0" y="0"/>
          <a:ext cx="0" cy="0"/>
          <a:chOff x="0" y="0"/>
          <a:chExt cx="0" cy="0"/>
        </a:xfrm>
      </p:grpSpPr>
      <p:pic>
        <p:nvPicPr>
          <p:cNvPr descr="Droplets-HD-Content-R1d.png" id="100" name="Google Shape;100;p3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01" name="Google Shape;101;p38"/>
          <p:cNvSpPr txBox="1"/>
          <p:nvPr>
            <p:ph type="title"/>
          </p:nvPr>
        </p:nvSpPr>
        <p:spPr>
          <a:xfrm>
            <a:off x="913774" y="609599"/>
            <a:ext cx="10364452" cy="342724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38"/>
          <p:cNvSpPr txBox="1"/>
          <p:nvPr>
            <p:ph idx="1" type="body"/>
          </p:nvPr>
        </p:nvSpPr>
        <p:spPr>
          <a:xfrm>
            <a:off x="913775" y="4204821"/>
            <a:ext cx="10364452" cy="1586380"/>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103" name="Google Shape;103;p38"/>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38"/>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38"/>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6" name="Shape 106"/>
        <p:cNvGrpSpPr/>
        <p:nvPr/>
      </p:nvGrpSpPr>
      <p:grpSpPr>
        <a:xfrm>
          <a:off x="0" y="0"/>
          <a:ext cx="0" cy="0"/>
          <a:chOff x="0" y="0"/>
          <a:chExt cx="0" cy="0"/>
        </a:xfrm>
      </p:grpSpPr>
      <p:pic>
        <p:nvPicPr>
          <p:cNvPr descr="Droplets-HD-Content-R1d.png" id="107" name="Google Shape;107;p3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08" name="Google Shape;108;p39"/>
          <p:cNvSpPr txBox="1"/>
          <p:nvPr>
            <p:ph type="title"/>
          </p:nvPr>
        </p:nvSpPr>
        <p:spPr>
          <a:xfrm>
            <a:off x="1446212" y="609600"/>
            <a:ext cx="9302752" cy="299290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39"/>
          <p:cNvSpPr txBox="1"/>
          <p:nvPr>
            <p:ph idx="1" type="body"/>
          </p:nvPr>
        </p:nvSpPr>
        <p:spPr>
          <a:xfrm>
            <a:off x="1720644" y="3610032"/>
            <a:ext cx="8752299" cy="59478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110" name="Google Shape;110;p39"/>
          <p:cNvSpPr txBox="1"/>
          <p:nvPr>
            <p:ph idx="2" type="body"/>
          </p:nvPr>
        </p:nvSpPr>
        <p:spPr>
          <a:xfrm>
            <a:off x="913774" y="4372796"/>
            <a:ext cx="10364452" cy="1421053"/>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111" name="Google Shape;111;p39"/>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39"/>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39"/>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
        <p:nvSpPr>
          <p:cNvPr id="114" name="Google Shape;114;p39"/>
          <p:cNvSpPr txBox="1"/>
          <p:nvPr/>
        </p:nvSpPr>
        <p:spPr>
          <a:xfrm>
            <a:off x="1001488" y="75416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0"/>
              <a:buFont typeface="Twentieth Century"/>
              <a:buNone/>
            </a:pPr>
            <a:r>
              <a:rPr b="0" i="0" lang="en-US" sz="8000" u="none" cap="none" strike="noStrike">
                <a:solidFill>
                  <a:schemeClr val="dk1"/>
                </a:solidFill>
                <a:latin typeface="Twentieth Century"/>
                <a:ea typeface="Twentieth Century"/>
                <a:cs typeface="Twentieth Century"/>
                <a:sym typeface="Twentieth Century"/>
              </a:rPr>
              <a:t>“</a:t>
            </a:r>
            <a:endParaRPr b="0" i="0" sz="1400" u="none" cap="none" strike="noStrike">
              <a:solidFill>
                <a:srgbClr val="000000"/>
              </a:solidFill>
              <a:latin typeface="Arial"/>
              <a:ea typeface="Arial"/>
              <a:cs typeface="Arial"/>
              <a:sym typeface="Arial"/>
            </a:endParaRPr>
          </a:p>
        </p:txBody>
      </p:sp>
      <p:sp>
        <p:nvSpPr>
          <p:cNvPr id="115" name="Google Shape;115;p39"/>
          <p:cNvSpPr txBox="1"/>
          <p:nvPr/>
        </p:nvSpPr>
        <p:spPr>
          <a:xfrm>
            <a:off x="10557558" y="2993578"/>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0"/>
              <a:buFont typeface="Twentieth Century"/>
              <a:buNone/>
            </a:pPr>
            <a:r>
              <a:rPr b="0" i="0" lang="en-US" sz="8000" u="none" cap="none" strike="noStrike">
                <a:solidFill>
                  <a:schemeClr val="dk1"/>
                </a:solidFill>
                <a:latin typeface="Twentieth Century"/>
                <a:ea typeface="Twentieth Century"/>
                <a:cs typeface="Twentieth Century"/>
                <a:sym typeface="Twentieth Century"/>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16" name="Shape 116"/>
        <p:cNvGrpSpPr/>
        <p:nvPr/>
      </p:nvGrpSpPr>
      <p:grpSpPr>
        <a:xfrm>
          <a:off x="0" y="0"/>
          <a:ext cx="0" cy="0"/>
          <a:chOff x="0" y="0"/>
          <a:chExt cx="0" cy="0"/>
        </a:xfrm>
      </p:grpSpPr>
      <p:pic>
        <p:nvPicPr>
          <p:cNvPr descr="Droplets-HD-Content-R1d.png" id="117" name="Google Shape;117;p4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18" name="Google Shape;118;p40"/>
          <p:cNvSpPr txBox="1"/>
          <p:nvPr>
            <p:ph type="title"/>
          </p:nvPr>
        </p:nvSpPr>
        <p:spPr>
          <a:xfrm>
            <a:off x="913775" y="2138721"/>
            <a:ext cx="10364452" cy="251183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40"/>
          <p:cNvSpPr txBox="1"/>
          <p:nvPr>
            <p:ph idx="1" type="body"/>
          </p:nvPr>
        </p:nvSpPr>
        <p:spPr>
          <a:xfrm>
            <a:off x="913775" y="4662335"/>
            <a:ext cx="10364452" cy="114064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120" name="Google Shape;120;p40"/>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40"/>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40"/>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23" name="Shape 123"/>
        <p:cNvGrpSpPr/>
        <p:nvPr/>
      </p:nvGrpSpPr>
      <p:grpSpPr>
        <a:xfrm>
          <a:off x="0" y="0"/>
          <a:ext cx="0" cy="0"/>
          <a:chOff x="0" y="0"/>
          <a:chExt cx="0" cy="0"/>
        </a:xfrm>
      </p:grpSpPr>
      <p:pic>
        <p:nvPicPr>
          <p:cNvPr descr="Droplets-HD-Content-R1d.png" id="124" name="Google Shape;124;p4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25" name="Google Shape;125;p41"/>
          <p:cNvSpPr txBox="1"/>
          <p:nvPr>
            <p:ph type="title"/>
          </p:nvPr>
        </p:nvSpPr>
        <p:spPr>
          <a:xfrm>
            <a:off x="913774" y="609600"/>
            <a:ext cx="10364452" cy="160509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41"/>
          <p:cNvSpPr txBox="1"/>
          <p:nvPr>
            <p:ph idx="1" type="body"/>
          </p:nvPr>
        </p:nvSpPr>
        <p:spPr>
          <a:xfrm>
            <a:off x="913774" y="2367093"/>
            <a:ext cx="3298976"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400"/>
              <a:buNone/>
              <a:defRPr b="0" sz="24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27" name="Google Shape;127;p41"/>
          <p:cNvSpPr txBox="1"/>
          <p:nvPr>
            <p:ph idx="2" type="body"/>
          </p:nvPr>
        </p:nvSpPr>
        <p:spPr>
          <a:xfrm>
            <a:off x="913774" y="2943355"/>
            <a:ext cx="3298976" cy="2847845"/>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28" name="Google Shape;128;p41"/>
          <p:cNvSpPr txBox="1"/>
          <p:nvPr>
            <p:ph idx="3" type="body"/>
          </p:nvPr>
        </p:nvSpPr>
        <p:spPr>
          <a:xfrm>
            <a:off x="4452389" y="2367093"/>
            <a:ext cx="3291521"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400"/>
              <a:buNone/>
              <a:defRPr b="0" sz="24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29" name="Google Shape;129;p41"/>
          <p:cNvSpPr txBox="1"/>
          <p:nvPr>
            <p:ph idx="4" type="body"/>
          </p:nvPr>
        </p:nvSpPr>
        <p:spPr>
          <a:xfrm>
            <a:off x="4441348" y="2943355"/>
            <a:ext cx="3303351" cy="2847845"/>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30" name="Google Shape;130;p41"/>
          <p:cNvSpPr txBox="1"/>
          <p:nvPr>
            <p:ph idx="5" type="body"/>
          </p:nvPr>
        </p:nvSpPr>
        <p:spPr>
          <a:xfrm>
            <a:off x="7973298" y="2367093"/>
            <a:ext cx="3304928"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400"/>
              <a:buNone/>
              <a:defRPr b="0" sz="24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31" name="Google Shape;131;p41"/>
          <p:cNvSpPr txBox="1"/>
          <p:nvPr>
            <p:ph idx="6" type="body"/>
          </p:nvPr>
        </p:nvSpPr>
        <p:spPr>
          <a:xfrm>
            <a:off x="7973298" y="2943355"/>
            <a:ext cx="3304928" cy="2847845"/>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32" name="Google Shape;132;p41"/>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41"/>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41"/>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35" name="Shape 135"/>
        <p:cNvGrpSpPr/>
        <p:nvPr/>
      </p:nvGrpSpPr>
      <p:grpSpPr>
        <a:xfrm>
          <a:off x="0" y="0"/>
          <a:ext cx="0" cy="0"/>
          <a:chOff x="0" y="0"/>
          <a:chExt cx="0" cy="0"/>
        </a:xfrm>
      </p:grpSpPr>
      <p:pic>
        <p:nvPicPr>
          <p:cNvPr descr="Droplets-HD-Content-R1d.png" id="136" name="Google Shape;136;p4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37" name="Google Shape;137;p42"/>
          <p:cNvSpPr txBox="1"/>
          <p:nvPr>
            <p:ph type="title"/>
          </p:nvPr>
        </p:nvSpPr>
        <p:spPr>
          <a:xfrm>
            <a:off x="913774" y="610772"/>
            <a:ext cx="10364452" cy="160392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42"/>
          <p:cNvSpPr txBox="1"/>
          <p:nvPr>
            <p:ph idx="1" type="body"/>
          </p:nvPr>
        </p:nvSpPr>
        <p:spPr>
          <a:xfrm>
            <a:off x="913774" y="4204820"/>
            <a:ext cx="3296409"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200"/>
              <a:buNone/>
              <a:defRPr b="0" sz="22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39" name="Google Shape;139;p42"/>
          <p:cNvSpPr/>
          <p:nvPr>
            <p:ph idx="2" type="pic"/>
          </p:nvPr>
        </p:nvSpPr>
        <p:spPr>
          <a:xfrm>
            <a:off x="913774" y="2367093"/>
            <a:ext cx="3296409" cy="1524000"/>
          </a:xfrm>
          <a:prstGeom prst="roundRect">
            <a:avLst>
              <a:gd fmla="val 9363" name="adj"/>
            </a:avLst>
          </a:prstGeom>
          <a:noFill/>
          <a:ln cap="sq" cmpd="sng" w="82550">
            <a:solidFill>
              <a:srgbClr val="EAEAEA"/>
            </a:solidFill>
            <a:prstDash val="solid"/>
            <a:miter lim="800000"/>
            <a:headEnd len="sm" w="sm" type="none"/>
            <a:tailEnd len="sm" w="sm" type="none"/>
          </a:ln>
        </p:spPr>
      </p:sp>
      <p:sp>
        <p:nvSpPr>
          <p:cNvPr id="140" name="Google Shape;140;p42"/>
          <p:cNvSpPr txBox="1"/>
          <p:nvPr>
            <p:ph idx="3" type="body"/>
          </p:nvPr>
        </p:nvSpPr>
        <p:spPr>
          <a:xfrm>
            <a:off x="913774" y="4781082"/>
            <a:ext cx="3296409" cy="101011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41" name="Google Shape;141;p42"/>
          <p:cNvSpPr txBox="1"/>
          <p:nvPr>
            <p:ph idx="4" type="body"/>
          </p:nvPr>
        </p:nvSpPr>
        <p:spPr>
          <a:xfrm>
            <a:off x="4442759" y="4204820"/>
            <a:ext cx="3301828"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200"/>
              <a:buNone/>
              <a:defRPr b="0" sz="22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42" name="Google Shape;142;p42"/>
          <p:cNvSpPr/>
          <p:nvPr>
            <p:ph idx="5" type="pic"/>
          </p:nvPr>
        </p:nvSpPr>
        <p:spPr>
          <a:xfrm>
            <a:off x="4441348" y="2367093"/>
            <a:ext cx="3303352" cy="1524000"/>
          </a:xfrm>
          <a:prstGeom prst="roundRect">
            <a:avLst>
              <a:gd fmla="val 8841" name="adj"/>
            </a:avLst>
          </a:prstGeom>
          <a:noFill/>
          <a:ln cap="sq" cmpd="sng" w="82550">
            <a:solidFill>
              <a:srgbClr val="EAEAEA"/>
            </a:solidFill>
            <a:prstDash val="solid"/>
            <a:miter lim="800000"/>
            <a:headEnd len="sm" w="sm" type="none"/>
            <a:tailEnd len="sm" w="sm" type="none"/>
          </a:ln>
        </p:spPr>
      </p:sp>
      <p:sp>
        <p:nvSpPr>
          <p:cNvPr id="143" name="Google Shape;143;p42"/>
          <p:cNvSpPr txBox="1"/>
          <p:nvPr>
            <p:ph idx="6" type="body"/>
          </p:nvPr>
        </p:nvSpPr>
        <p:spPr>
          <a:xfrm>
            <a:off x="4441348" y="4781080"/>
            <a:ext cx="3303352" cy="101011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44" name="Google Shape;144;p42"/>
          <p:cNvSpPr txBox="1"/>
          <p:nvPr>
            <p:ph idx="7" type="body"/>
          </p:nvPr>
        </p:nvSpPr>
        <p:spPr>
          <a:xfrm>
            <a:off x="7973298" y="4204820"/>
            <a:ext cx="3300681"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200"/>
              <a:buNone/>
              <a:defRPr b="0" sz="22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45" name="Google Shape;145;p42"/>
          <p:cNvSpPr/>
          <p:nvPr>
            <p:ph idx="8" type="pic"/>
          </p:nvPr>
        </p:nvSpPr>
        <p:spPr>
          <a:xfrm>
            <a:off x="7973298" y="2367093"/>
            <a:ext cx="3304928" cy="1524000"/>
          </a:xfrm>
          <a:prstGeom prst="roundRect">
            <a:avLst>
              <a:gd fmla="val 8841" name="adj"/>
            </a:avLst>
          </a:prstGeom>
          <a:noFill/>
          <a:ln cap="sq" cmpd="sng" w="82550">
            <a:solidFill>
              <a:srgbClr val="EAEAEA"/>
            </a:solidFill>
            <a:prstDash val="solid"/>
            <a:miter lim="800000"/>
            <a:headEnd len="sm" w="sm" type="none"/>
            <a:tailEnd len="sm" w="sm" type="none"/>
          </a:ln>
        </p:spPr>
      </p:sp>
      <p:sp>
        <p:nvSpPr>
          <p:cNvPr id="146" name="Google Shape;146;p42"/>
          <p:cNvSpPr txBox="1"/>
          <p:nvPr>
            <p:ph idx="9" type="body"/>
          </p:nvPr>
        </p:nvSpPr>
        <p:spPr>
          <a:xfrm>
            <a:off x="7973173" y="4781078"/>
            <a:ext cx="3305053" cy="1010121"/>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47" name="Google Shape;147;p42"/>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42"/>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42"/>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 name="Shape 150"/>
        <p:cNvGrpSpPr/>
        <p:nvPr/>
      </p:nvGrpSpPr>
      <p:grpSpPr>
        <a:xfrm>
          <a:off x="0" y="0"/>
          <a:ext cx="0" cy="0"/>
          <a:chOff x="0" y="0"/>
          <a:chExt cx="0" cy="0"/>
        </a:xfrm>
      </p:grpSpPr>
      <p:pic>
        <p:nvPicPr>
          <p:cNvPr descr="Droplets-HD-Content-R1d.png" id="151" name="Google Shape;151;p4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52" name="Google Shape;152;p43"/>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43"/>
          <p:cNvSpPr txBox="1"/>
          <p:nvPr>
            <p:ph idx="1" type="body"/>
          </p:nvPr>
        </p:nvSpPr>
        <p:spPr>
          <a:xfrm rot="5400000">
            <a:off x="4383948" y="-1103079"/>
            <a:ext cx="3424107" cy="1036445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154" name="Google Shape;154;p43"/>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43"/>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43"/>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7" name="Shape 157"/>
        <p:cNvGrpSpPr/>
        <p:nvPr/>
      </p:nvGrpSpPr>
      <p:grpSpPr>
        <a:xfrm>
          <a:off x="0" y="0"/>
          <a:ext cx="0" cy="0"/>
          <a:chOff x="0" y="0"/>
          <a:chExt cx="0" cy="0"/>
        </a:xfrm>
      </p:grpSpPr>
      <p:pic>
        <p:nvPicPr>
          <p:cNvPr descr="Droplets-HD-Content-R1d.png" id="158" name="Google Shape;158;p4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59" name="Google Shape;159;p44"/>
          <p:cNvSpPr txBox="1"/>
          <p:nvPr>
            <p:ph type="title"/>
          </p:nvPr>
        </p:nvSpPr>
        <p:spPr>
          <a:xfrm rot="5400000">
            <a:off x="7410763" y="1923737"/>
            <a:ext cx="5181599" cy="25533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600"/>
              <a:buFont typeface="Twentieth Century"/>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44"/>
          <p:cNvSpPr txBox="1"/>
          <p:nvPr>
            <p:ph idx="1" type="body"/>
          </p:nvPr>
        </p:nvSpPr>
        <p:spPr>
          <a:xfrm rot="5400000">
            <a:off x="2152338" y="-628961"/>
            <a:ext cx="5181599" cy="765872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161" name="Google Shape;161;p44"/>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44"/>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44"/>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pic>
        <p:nvPicPr>
          <p:cNvPr descr="Droplets-HD-Content-R1d.png" id="27" name="Google Shape;27;p2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8" name="Google Shape;28;p28"/>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8"/>
          <p:cNvSpPr txBox="1"/>
          <p:nvPr>
            <p:ph idx="1" type="body"/>
          </p:nvPr>
        </p:nvSpPr>
        <p:spPr>
          <a:xfrm>
            <a:off x="913774" y="2367092"/>
            <a:ext cx="10363826" cy="342410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0" name="Google Shape;30;p28"/>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8"/>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8"/>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3" name="Shape 33"/>
        <p:cNvGrpSpPr/>
        <p:nvPr/>
      </p:nvGrpSpPr>
      <p:grpSpPr>
        <a:xfrm>
          <a:off x="0" y="0"/>
          <a:ext cx="0" cy="0"/>
          <a:chOff x="0" y="0"/>
          <a:chExt cx="0" cy="0"/>
        </a:xfrm>
      </p:grpSpPr>
      <p:sp>
        <p:nvSpPr>
          <p:cNvPr id="34" name="Google Shape;34;p29"/>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9"/>
          <p:cNvSpPr txBox="1"/>
          <p:nvPr>
            <p:ph idx="1" type="body"/>
          </p:nvPr>
        </p:nvSpPr>
        <p:spPr>
          <a:xfrm>
            <a:off x="913775" y="2367093"/>
            <a:ext cx="10364452" cy="342410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6" name="Google Shape;36;p29"/>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9"/>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9"/>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pic>
        <p:nvPicPr>
          <p:cNvPr descr="Droplets-HD-Content-R1d.png" id="40" name="Google Shape;40;p3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1" name="Google Shape;41;p30"/>
          <p:cNvSpPr txBox="1"/>
          <p:nvPr>
            <p:ph type="title"/>
          </p:nvPr>
        </p:nvSpPr>
        <p:spPr>
          <a:xfrm>
            <a:off x="913774" y="828563"/>
            <a:ext cx="10351752" cy="2736819"/>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000"/>
              <a:buFont typeface="Twentieth Century"/>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0"/>
          <p:cNvSpPr txBox="1"/>
          <p:nvPr>
            <p:ph idx="1" type="body"/>
          </p:nvPr>
        </p:nvSpPr>
        <p:spPr>
          <a:xfrm>
            <a:off x="913774" y="3657457"/>
            <a:ext cx="10351752" cy="1368183"/>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2000"/>
              <a:buNone/>
              <a:defRPr sz="2000">
                <a:solidFill>
                  <a:srgbClr val="7F7F7F"/>
                </a:solidFill>
              </a:defRPr>
            </a:lvl1pPr>
            <a:lvl2pPr indent="-228600" lvl="1" marL="914400" algn="l">
              <a:lnSpc>
                <a:spcPct val="120000"/>
              </a:lnSpc>
              <a:spcBef>
                <a:spcPts val="500"/>
              </a:spcBef>
              <a:spcAft>
                <a:spcPts val="0"/>
              </a:spcAft>
              <a:buSzPts val="2000"/>
              <a:buNone/>
              <a:defRPr sz="2000">
                <a:solidFill>
                  <a:srgbClr val="888888"/>
                </a:solidFill>
              </a:defRPr>
            </a:lvl2pPr>
            <a:lvl3pPr indent="-228600" lvl="2" marL="1371600" algn="l">
              <a:lnSpc>
                <a:spcPct val="120000"/>
              </a:lnSpc>
              <a:spcBef>
                <a:spcPts val="500"/>
              </a:spcBef>
              <a:spcAft>
                <a:spcPts val="0"/>
              </a:spcAft>
              <a:buSzPts val="1800"/>
              <a:buNone/>
              <a:defRPr sz="1800">
                <a:solidFill>
                  <a:srgbClr val="888888"/>
                </a:solidFill>
              </a:defRPr>
            </a:lvl3pPr>
            <a:lvl4pPr indent="-228600" lvl="3" marL="1828800" algn="l">
              <a:lnSpc>
                <a:spcPct val="120000"/>
              </a:lnSpc>
              <a:spcBef>
                <a:spcPts val="500"/>
              </a:spcBef>
              <a:spcAft>
                <a:spcPts val="0"/>
              </a:spcAft>
              <a:buSzPts val="1600"/>
              <a:buNone/>
              <a:defRPr sz="1600">
                <a:solidFill>
                  <a:srgbClr val="888888"/>
                </a:solidFill>
              </a:defRPr>
            </a:lvl4pPr>
            <a:lvl5pPr indent="-228600" lvl="4" marL="2286000" algn="l">
              <a:lnSpc>
                <a:spcPct val="120000"/>
              </a:lnSpc>
              <a:spcBef>
                <a:spcPts val="500"/>
              </a:spcBef>
              <a:spcAft>
                <a:spcPts val="0"/>
              </a:spcAft>
              <a:buSzPts val="1600"/>
              <a:buNone/>
              <a:defRPr sz="1600">
                <a:solidFill>
                  <a:srgbClr val="888888"/>
                </a:solidFill>
              </a:defRPr>
            </a:lvl5pPr>
            <a:lvl6pPr indent="-228600" lvl="5" marL="2743200" algn="l">
              <a:lnSpc>
                <a:spcPct val="120000"/>
              </a:lnSpc>
              <a:spcBef>
                <a:spcPts val="500"/>
              </a:spcBef>
              <a:spcAft>
                <a:spcPts val="0"/>
              </a:spcAft>
              <a:buSzPts val="1600"/>
              <a:buNone/>
              <a:defRPr sz="1600">
                <a:solidFill>
                  <a:srgbClr val="888888"/>
                </a:solidFill>
              </a:defRPr>
            </a:lvl6pPr>
            <a:lvl7pPr indent="-228600" lvl="6" marL="3200400" algn="l">
              <a:lnSpc>
                <a:spcPct val="120000"/>
              </a:lnSpc>
              <a:spcBef>
                <a:spcPts val="500"/>
              </a:spcBef>
              <a:spcAft>
                <a:spcPts val="0"/>
              </a:spcAft>
              <a:buSzPts val="1600"/>
              <a:buNone/>
              <a:defRPr sz="1600">
                <a:solidFill>
                  <a:srgbClr val="888888"/>
                </a:solidFill>
              </a:defRPr>
            </a:lvl7pPr>
            <a:lvl8pPr indent="-228600" lvl="7" marL="3657600" algn="l">
              <a:lnSpc>
                <a:spcPct val="120000"/>
              </a:lnSpc>
              <a:spcBef>
                <a:spcPts val="500"/>
              </a:spcBef>
              <a:spcAft>
                <a:spcPts val="0"/>
              </a:spcAft>
              <a:buSzPts val="1600"/>
              <a:buNone/>
              <a:defRPr sz="1600">
                <a:solidFill>
                  <a:srgbClr val="888888"/>
                </a:solidFill>
              </a:defRPr>
            </a:lvl8pPr>
            <a:lvl9pPr indent="-228600" lvl="8" marL="4114800" algn="l">
              <a:lnSpc>
                <a:spcPct val="120000"/>
              </a:lnSpc>
              <a:spcBef>
                <a:spcPts val="500"/>
              </a:spcBef>
              <a:spcAft>
                <a:spcPts val="0"/>
              </a:spcAft>
              <a:buSzPts val="1600"/>
              <a:buNone/>
              <a:defRPr sz="1600">
                <a:solidFill>
                  <a:srgbClr val="888888"/>
                </a:solidFill>
              </a:defRPr>
            </a:lvl9pPr>
          </a:lstStyle>
          <a:p/>
        </p:txBody>
      </p:sp>
      <p:sp>
        <p:nvSpPr>
          <p:cNvPr id="43" name="Google Shape;43;p30"/>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0"/>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0"/>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pic>
        <p:nvPicPr>
          <p:cNvPr descr="Droplets-HD-Content-R1d.png" id="47" name="Google Shape;47;p3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8" name="Google Shape;48;p31"/>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1"/>
          <p:cNvSpPr txBox="1"/>
          <p:nvPr>
            <p:ph idx="1" type="body"/>
          </p:nvPr>
        </p:nvSpPr>
        <p:spPr>
          <a:xfrm>
            <a:off x="913774" y="2367092"/>
            <a:ext cx="5106026" cy="342410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50" name="Google Shape;50;p31"/>
          <p:cNvSpPr txBox="1"/>
          <p:nvPr>
            <p:ph idx="2" type="body"/>
          </p:nvPr>
        </p:nvSpPr>
        <p:spPr>
          <a:xfrm>
            <a:off x="6172200" y="2367092"/>
            <a:ext cx="5105400" cy="342410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51" name="Google Shape;51;p31"/>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1"/>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1"/>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pic>
        <p:nvPicPr>
          <p:cNvPr descr="Droplets-HD-Content-R1d.png" id="55" name="Google Shape;55;p3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6" name="Google Shape;56;p32"/>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2"/>
          <p:cNvSpPr txBox="1"/>
          <p:nvPr>
            <p:ph idx="1" type="body"/>
          </p:nvPr>
        </p:nvSpPr>
        <p:spPr>
          <a:xfrm>
            <a:off x="1146328" y="2371018"/>
            <a:ext cx="4873474" cy="679994"/>
          </a:xfrm>
          <a:prstGeom prst="rect">
            <a:avLst/>
          </a:prstGeom>
          <a:noFill/>
          <a:ln>
            <a:noFill/>
          </a:ln>
        </p:spPr>
        <p:txBody>
          <a:bodyPr anchorCtr="0" anchor="b" bIns="45700" lIns="91425" spcFirstLastPara="1" rIns="91425" wrap="square" tIns="45700">
            <a:noAutofit/>
          </a:bodyPr>
          <a:lstStyle>
            <a:lvl1pPr indent="-228600" lvl="0" marL="457200" algn="l">
              <a:lnSpc>
                <a:spcPct val="85000"/>
              </a:lnSpc>
              <a:spcBef>
                <a:spcPts val="1000"/>
              </a:spcBef>
              <a:spcAft>
                <a:spcPts val="0"/>
              </a:spcAft>
              <a:buSzPts val="2600"/>
              <a:buNone/>
              <a:defRPr b="0" sz="26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58" name="Google Shape;58;p32"/>
          <p:cNvSpPr txBox="1"/>
          <p:nvPr>
            <p:ph idx="2" type="body"/>
          </p:nvPr>
        </p:nvSpPr>
        <p:spPr>
          <a:xfrm>
            <a:off x="913774" y="3051012"/>
            <a:ext cx="5106027" cy="274018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59" name="Google Shape;59;p32"/>
          <p:cNvSpPr txBox="1"/>
          <p:nvPr>
            <p:ph idx="3" type="body"/>
          </p:nvPr>
        </p:nvSpPr>
        <p:spPr>
          <a:xfrm>
            <a:off x="6396423" y="2371018"/>
            <a:ext cx="4881804" cy="679994"/>
          </a:xfrm>
          <a:prstGeom prst="rect">
            <a:avLst/>
          </a:prstGeom>
          <a:noFill/>
          <a:ln>
            <a:noFill/>
          </a:ln>
        </p:spPr>
        <p:txBody>
          <a:bodyPr anchorCtr="0" anchor="b" bIns="45700" lIns="91425" spcFirstLastPara="1" rIns="91425" wrap="square" tIns="45700">
            <a:noAutofit/>
          </a:bodyPr>
          <a:lstStyle>
            <a:lvl1pPr indent="-228600" lvl="0" marL="457200" algn="l">
              <a:lnSpc>
                <a:spcPct val="85000"/>
              </a:lnSpc>
              <a:spcBef>
                <a:spcPts val="1000"/>
              </a:spcBef>
              <a:spcAft>
                <a:spcPts val="0"/>
              </a:spcAft>
              <a:buSzPts val="2600"/>
              <a:buNone/>
              <a:defRPr b="0" sz="26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60" name="Google Shape;60;p32"/>
          <p:cNvSpPr txBox="1"/>
          <p:nvPr>
            <p:ph idx="4" type="body"/>
          </p:nvPr>
        </p:nvSpPr>
        <p:spPr>
          <a:xfrm>
            <a:off x="6172200" y="3051012"/>
            <a:ext cx="5105401" cy="274018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61" name="Google Shape;61;p32"/>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32"/>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2"/>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pic>
        <p:nvPicPr>
          <p:cNvPr descr="Droplets-HD-Content-R1d.png" id="65" name="Google Shape;65;p3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6" name="Google Shape;66;p33"/>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3"/>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33"/>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33"/>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pic>
        <p:nvPicPr>
          <p:cNvPr descr="Droplets-HD-Content-R1d.png" id="71" name="Google Shape;71;p3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2" name="Google Shape;72;p34"/>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4"/>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4"/>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 name="Shape 75"/>
        <p:cNvGrpSpPr/>
        <p:nvPr/>
      </p:nvGrpSpPr>
      <p:grpSpPr>
        <a:xfrm>
          <a:off x="0" y="0"/>
          <a:ext cx="0" cy="0"/>
          <a:chOff x="0" y="0"/>
          <a:chExt cx="0" cy="0"/>
        </a:xfrm>
      </p:grpSpPr>
      <p:pic>
        <p:nvPicPr>
          <p:cNvPr descr="Droplets-HD-Content-R1d.png" id="76" name="Google Shape;76;p3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7" name="Google Shape;77;p35"/>
          <p:cNvSpPr txBox="1"/>
          <p:nvPr>
            <p:ph type="title"/>
          </p:nvPr>
        </p:nvSpPr>
        <p:spPr>
          <a:xfrm>
            <a:off x="913775" y="609600"/>
            <a:ext cx="3935688" cy="2023252"/>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5"/>
          <p:cNvSpPr txBox="1"/>
          <p:nvPr>
            <p:ph idx="1" type="body"/>
          </p:nvPr>
        </p:nvSpPr>
        <p:spPr>
          <a:xfrm>
            <a:off x="5078062" y="609600"/>
            <a:ext cx="6200163" cy="518159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79" name="Google Shape;79;p35"/>
          <p:cNvSpPr txBox="1"/>
          <p:nvPr>
            <p:ph idx="2" type="body"/>
          </p:nvPr>
        </p:nvSpPr>
        <p:spPr>
          <a:xfrm>
            <a:off x="913774" y="2632852"/>
            <a:ext cx="3935689" cy="315834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80" name="Google Shape;80;p35"/>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5"/>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5"/>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6.xml"/><Relationship Id="rId11" Type="http://schemas.openxmlformats.org/officeDocument/2006/relationships/slideLayout" Target="../slideLayouts/slideLayout7.xml"/><Relationship Id="rId22" Type="http://schemas.openxmlformats.org/officeDocument/2006/relationships/slideLayout" Target="../slideLayouts/slideLayout18.xml"/><Relationship Id="rId10" Type="http://schemas.openxmlformats.org/officeDocument/2006/relationships/slideLayout" Target="../slideLayouts/slideLayout6.xml"/><Relationship Id="rId21" Type="http://schemas.openxmlformats.org/officeDocument/2006/relationships/slideLayout" Target="../slideLayouts/slideLayout17.xml"/><Relationship Id="rId13" Type="http://schemas.openxmlformats.org/officeDocument/2006/relationships/slideLayout" Target="../slideLayouts/slideLayout9.xml"/><Relationship Id="rId12" Type="http://schemas.openxmlformats.org/officeDocument/2006/relationships/slideLayout" Target="../slideLayouts/slideLayout8.xml"/><Relationship Id="rId23" Type="http://schemas.openxmlformats.org/officeDocument/2006/relationships/theme" Target="../theme/theme2.xml"/><Relationship Id="rId1" Type="http://schemas.openxmlformats.org/officeDocument/2006/relationships/image" Target="../media/image7.pn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slideLayout" Target="../slideLayouts/slideLayout5.xml"/><Relationship Id="rId15" Type="http://schemas.openxmlformats.org/officeDocument/2006/relationships/slideLayout" Target="../slideLayouts/slideLayout11.xml"/><Relationship Id="rId14" Type="http://schemas.openxmlformats.org/officeDocument/2006/relationships/slideLayout" Target="../slideLayouts/slideLayout10.xml"/><Relationship Id="rId17" Type="http://schemas.openxmlformats.org/officeDocument/2006/relationships/slideLayout" Target="../slideLayouts/slideLayout13.xml"/><Relationship Id="rId16" Type="http://schemas.openxmlformats.org/officeDocument/2006/relationships/slideLayout" Target="../slideLayouts/slideLayout12.xml"/><Relationship Id="rId5" Type="http://schemas.openxmlformats.org/officeDocument/2006/relationships/slideLayout" Target="../slideLayouts/slideLayout1.xml"/><Relationship Id="rId19" Type="http://schemas.openxmlformats.org/officeDocument/2006/relationships/slideLayout" Target="../slideLayouts/slideLayout15.xml"/><Relationship Id="rId6" Type="http://schemas.openxmlformats.org/officeDocument/2006/relationships/slideLayout" Target="../slideLayouts/slideLayout2.xml"/><Relationship Id="rId18" Type="http://schemas.openxmlformats.org/officeDocument/2006/relationships/slideLayout" Target="../slideLayouts/slideLayout14.xml"/><Relationship Id="rId7" Type="http://schemas.openxmlformats.org/officeDocument/2006/relationships/slideLayout" Target="../slideLayouts/slideLayout3.xml"/><Relationship Id="rId8"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9" name="Shape 9"/>
        <p:cNvGrpSpPr/>
        <p:nvPr/>
      </p:nvGrpSpPr>
      <p:grpSpPr>
        <a:xfrm>
          <a:off x="0" y="0"/>
          <a:ext cx="0" cy="0"/>
          <a:chOff x="0" y="0"/>
          <a:chExt cx="0" cy="0"/>
        </a:xfrm>
      </p:grpSpPr>
      <p:pic>
        <p:nvPicPr>
          <p:cNvPr descr="\\DROBO-FS\QuickDrops\JB\PPTX NG\Droplets\LightingOverlay.png" id="10" name="Google Shape;10;p26"/>
          <p:cNvPicPr preferRelativeResize="0"/>
          <p:nvPr/>
        </p:nvPicPr>
        <p:blipFill rotWithShape="1">
          <a:blip r:embed="rId1">
            <a:alphaModFix/>
          </a:blip>
          <a:srcRect b="0" l="0" r="0" t="0"/>
          <a:stretch/>
        </p:blipFill>
        <p:spPr>
          <a:xfrm>
            <a:off x="0" y="-1"/>
            <a:ext cx="12192003" cy="6858001"/>
          </a:xfrm>
          <a:prstGeom prst="rect">
            <a:avLst/>
          </a:prstGeom>
          <a:noFill/>
          <a:ln>
            <a:noFill/>
          </a:ln>
        </p:spPr>
      </p:pic>
      <p:sp>
        <p:nvSpPr>
          <p:cNvPr id="11" name="Google Shape;11;p26"/>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dk1"/>
              </a:buClr>
              <a:buSzPts val="3600"/>
              <a:buFont typeface="Twentieth Century"/>
              <a:buNone/>
              <a:defRPr b="0" i="0" sz="3600" u="none" cap="none" strike="noStrike">
                <a:solidFill>
                  <a:schemeClr val="dk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26"/>
          <p:cNvSpPr txBox="1"/>
          <p:nvPr>
            <p:ph idx="1" type="body"/>
          </p:nvPr>
        </p:nvSpPr>
        <p:spPr>
          <a:xfrm>
            <a:off x="913775" y="2367093"/>
            <a:ext cx="10364452" cy="3424107"/>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1pPr>
            <a:lvl2pPr indent="-342900" lvl="1" marL="914400"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Twentieth Century"/>
                <a:ea typeface="Twentieth Century"/>
                <a:cs typeface="Twentieth Century"/>
                <a:sym typeface="Twentieth Century"/>
              </a:defRPr>
            </a:lvl2pPr>
            <a:lvl3pPr indent="-330200" lvl="2" marL="13716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Twentieth Century"/>
                <a:ea typeface="Twentieth Century"/>
                <a:cs typeface="Twentieth Century"/>
                <a:sym typeface="Twentieth Century"/>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4pPr>
            <a:lvl5pPr indent="-317500" lvl="4" marL="22860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5pPr>
            <a:lvl6pPr indent="-317500" lvl="5" marL="27432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6pPr>
            <a:lvl7pPr indent="-317500" lvl="6" marL="32004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7pPr>
            <a:lvl8pPr indent="-317500" lvl="7" marL="36576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8pPr>
            <a:lvl9pPr indent="-317500" lvl="8" marL="4114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9pPr>
          </a:lstStyle>
          <a:p/>
        </p:txBody>
      </p:sp>
      <p:sp>
        <p:nvSpPr>
          <p:cNvPr id="13" name="Google Shape;13;p26"/>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chemeClr val="dk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4" name="Google Shape;14;p26"/>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5" name="Google Shape;15;p26"/>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pic>
        <p:nvPicPr>
          <p:cNvPr descr="NASA Logo | NASA Global Precipitation Measurement Mission" id="16" name="Google Shape;16;p26"/>
          <p:cNvPicPr preferRelativeResize="0"/>
          <p:nvPr/>
        </p:nvPicPr>
        <p:blipFill rotWithShape="1">
          <a:blip r:embed="rId2">
            <a:alphaModFix/>
          </a:blip>
          <a:srcRect b="0" l="0" r="0" t="0"/>
          <a:stretch/>
        </p:blipFill>
        <p:spPr>
          <a:xfrm>
            <a:off x="11278227" y="60021"/>
            <a:ext cx="792724" cy="659152"/>
          </a:xfrm>
          <a:prstGeom prst="rect">
            <a:avLst/>
          </a:prstGeom>
          <a:noFill/>
          <a:ln>
            <a:noFill/>
          </a:ln>
        </p:spPr>
      </p:pic>
      <p:pic>
        <p:nvPicPr>
          <p:cNvPr descr="Georgia Tech Yellow Jackets - Wikipedia" id="17" name="Google Shape;17;p26"/>
          <p:cNvPicPr preferRelativeResize="0"/>
          <p:nvPr/>
        </p:nvPicPr>
        <p:blipFill rotWithShape="1">
          <a:blip r:embed="rId3">
            <a:alphaModFix/>
          </a:blip>
          <a:srcRect b="0" l="0" r="0" t="0"/>
          <a:stretch/>
        </p:blipFill>
        <p:spPr>
          <a:xfrm>
            <a:off x="110165" y="90454"/>
            <a:ext cx="910116" cy="571856"/>
          </a:xfrm>
          <a:prstGeom prst="rect">
            <a:avLst/>
          </a:prstGeom>
          <a:noFill/>
          <a:ln>
            <a:noFill/>
          </a:ln>
        </p:spPr>
      </p:pic>
      <p:pic>
        <p:nvPicPr>
          <p:cNvPr descr="media-exp1.licdn.com/dms/image/C4E0BAQEweY4Zym-..." id="18" name="Google Shape;18;p26"/>
          <p:cNvPicPr preferRelativeResize="0"/>
          <p:nvPr/>
        </p:nvPicPr>
        <p:blipFill rotWithShape="1">
          <a:blip r:embed="rId4">
            <a:alphaModFix/>
          </a:blip>
          <a:srcRect b="0" l="0" r="0" t="0"/>
          <a:stretch/>
        </p:blipFill>
        <p:spPr>
          <a:xfrm>
            <a:off x="10520330" y="-1"/>
            <a:ext cx="719174" cy="71917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coastwatch.pfeg.noaa.gov/erddap/griddap/NOAA_DHW.html" TargetMode="External"/><Relationship Id="rId4" Type="http://schemas.openxmlformats.org/officeDocument/2006/relationships/image" Target="../media/image28.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giovanni.gsfc.nasa.gov/giovanni/#service=HvLt&amp;starttime=&amp;endtime=" TargetMode="External"/><Relationship Id="rId4" Type="http://schemas.openxmlformats.org/officeDocument/2006/relationships/image" Target="../media/image18.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data.unep-wcmc.org/datasets/1" TargetMode="Externa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www.reefbase.org/global_database/default.aspx?section=s1" TargetMode="Externa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hyperlink" Target="https://subset.larc.nasa.gov/calipso/" TargetMode="External"/><Relationship Id="rId5" Type="http://schemas.openxmlformats.org/officeDocument/2006/relationships/hyperlink" Target="https://search.earthdata.nasa.gov/search" TargetMode="External"/><Relationship Id="rId6" Type="http://schemas.openxmlformats.org/officeDocument/2006/relationships/image" Target="../media/image12.png"/></Relationships>
</file>

<file path=ppt/slides/_rels/slide16.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22.png"/><Relationship Id="rId13" Type="http://schemas.openxmlformats.org/officeDocument/2006/relationships/image" Target="../media/image30.png"/><Relationship Id="rId12"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6.png"/><Relationship Id="rId9" Type="http://schemas.openxmlformats.org/officeDocument/2006/relationships/image" Target="../media/image24.png"/><Relationship Id="rId14" Type="http://schemas.openxmlformats.org/officeDocument/2006/relationships/image" Target="../media/image12.png"/><Relationship Id="rId5" Type="http://schemas.openxmlformats.org/officeDocument/2006/relationships/image" Target="../media/image23.png"/><Relationship Id="rId6" Type="http://schemas.openxmlformats.org/officeDocument/2006/relationships/image" Target="../media/image29.png"/><Relationship Id="rId7" Type="http://schemas.openxmlformats.org/officeDocument/2006/relationships/image" Target="../media/image27.png"/><Relationship Id="rId8"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34.png"/><Relationship Id="rId5"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8.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40.png"/><Relationship Id="rId6" Type="http://schemas.openxmlformats.org/officeDocument/2006/relationships/image" Target="../media/image42.png"/><Relationship Id="rId7"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44.png"/><Relationship Id="rId6" Type="http://schemas.openxmlformats.org/officeDocument/2006/relationships/image" Target="../media/image41.png"/><Relationship Id="rId7"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6.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7.png"/><Relationship Id="rId4" Type="http://schemas.openxmlformats.org/officeDocument/2006/relationships/image" Target="../media/image51.png"/><Relationship Id="rId5" Type="http://schemas.openxmlformats.org/officeDocument/2006/relationships/image" Target="../media/image49.png"/><Relationship Id="rId6"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7.png"/><Relationship Id="rId4" Type="http://schemas.openxmlformats.org/officeDocument/2006/relationships/image" Target="../media/image52.png"/><Relationship Id="rId5"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0.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4.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5.png"/><Relationship Id="rId4" Type="http://schemas.openxmlformats.org/officeDocument/2006/relationships/image" Target="../media/image53.png"/><Relationship Id="rId5"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8.pn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0.pn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9.png"/><Relationship Id="rId4" Type="http://schemas.openxmlformats.org/officeDocument/2006/relationships/image" Target="../media/image61.png"/><Relationship Id="rId5"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floridadep.gov/rcp/coral/content/bleachwatch" TargetMode="External"/><Relationship Id="rId4" Type="http://schemas.openxmlformats.org/officeDocument/2006/relationships/image" Target="../media/image8.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
          <p:cNvSpPr txBox="1"/>
          <p:nvPr>
            <p:ph type="ctrTitle"/>
          </p:nvPr>
        </p:nvSpPr>
        <p:spPr>
          <a:xfrm>
            <a:off x="1751012" y="1376985"/>
            <a:ext cx="8690100" cy="25092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800"/>
              <a:buFont typeface="Twentieth Century"/>
              <a:buNone/>
            </a:pPr>
            <a:r>
              <a:rPr lang="en-US"/>
              <a:t>GOTECH Team 2 Demo</a:t>
            </a:r>
            <a:endParaRPr/>
          </a:p>
        </p:txBody>
      </p:sp>
      <p:sp>
        <p:nvSpPr>
          <p:cNvPr id="170" name="Google Shape;170;p1"/>
          <p:cNvSpPr txBox="1"/>
          <p:nvPr>
            <p:ph idx="1" type="subTitle"/>
          </p:nvPr>
        </p:nvSpPr>
        <p:spPr>
          <a:xfrm>
            <a:off x="1751000" y="3886200"/>
            <a:ext cx="8690100" cy="18816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2200"/>
              <a:buNone/>
            </a:pPr>
            <a:r>
              <a:rPr lang="en-US"/>
              <a:t>ANDREW WANG</a:t>
            </a:r>
            <a:endParaRPr/>
          </a:p>
          <a:p>
            <a:pPr indent="0" lvl="0" marL="0" rtl="0" algn="ctr">
              <a:lnSpc>
                <a:spcPct val="120000"/>
              </a:lnSpc>
              <a:spcBef>
                <a:spcPts val="0"/>
              </a:spcBef>
              <a:spcAft>
                <a:spcPts val="0"/>
              </a:spcAft>
              <a:buSzPts val="2200"/>
              <a:buNone/>
            </a:pPr>
            <a:r>
              <a:rPr lang="en-US"/>
              <a:t>QUINN STANK</a:t>
            </a:r>
            <a:endParaRPr/>
          </a:p>
          <a:p>
            <a:pPr indent="0" lvl="0" marL="0" rtl="0" algn="ctr">
              <a:lnSpc>
                <a:spcPct val="120000"/>
              </a:lnSpc>
              <a:spcBef>
                <a:spcPts val="0"/>
              </a:spcBef>
              <a:spcAft>
                <a:spcPts val="0"/>
              </a:spcAft>
              <a:buSzPts val="2200"/>
              <a:buNone/>
            </a:pPr>
            <a:r>
              <a:rPr lang="en-US"/>
              <a:t>KAREEM NAGUIB</a:t>
            </a:r>
            <a:endParaRPr/>
          </a:p>
        </p:txBody>
      </p:sp>
      <p:pic>
        <p:nvPicPr>
          <p:cNvPr id="171" name="Google Shape;171;p1"/>
          <p:cNvPicPr preferRelativeResize="0"/>
          <p:nvPr/>
        </p:nvPicPr>
        <p:blipFill rotWithShape="1">
          <a:blip r:embed="rId3">
            <a:alphaModFix/>
          </a:blip>
          <a:srcRect b="0" l="0" r="0" t="0"/>
          <a:stretch/>
        </p:blipFill>
        <p:spPr>
          <a:xfrm>
            <a:off x="10127137" y="43804"/>
            <a:ext cx="1190158" cy="610436"/>
          </a:xfrm>
          <a:prstGeom prst="rect">
            <a:avLst/>
          </a:prstGeom>
          <a:noFill/>
          <a:ln>
            <a:noFill/>
          </a:ln>
        </p:spPr>
      </p:pic>
      <p:pic>
        <p:nvPicPr>
          <p:cNvPr id="172" name="Google Shape;172;p1"/>
          <p:cNvPicPr preferRelativeResize="0"/>
          <p:nvPr/>
        </p:nvPicPr>
        <p:blipFill>
          <a:blip r:embed="rId4">
            <a:alphaModFix/>
          </a:blip>
          <a:stretch>
            <a:fillRect/>
          </a:stretch>
        </p:blipFill>
        <p:spPr>
          <a:xfrm>
            <a:off x="10127125" y="0"/>
            <a:ext cx="1958275" cy="785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1050926bbb1_1_308"/>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900"/>
              <a:buNone/>
            </a:pPr>
            <a:r>
              <a:rPr lang="en-US"/>
              <a:t>Florida Bleach Watch</a:t>
            </a:r>
            <a:endParaRPr/>
          </a:p>
        </p:txBody>
      </p:sp>
      <p:pic>
        <p:nvPicPr>
          <p:cNvPr id="263" name="Google Shape;263;g1050926bbb1_1_308"/>
          <p:cNvPicPr preferRelativeResize="0"/>
          <p:nvPr/>
        </p:nvPicPr>
        <p:blipFill>
          <a:blip r:embed="rId3">
            <a:alphaModFix/>
          </a:blip>
          <a:stretch>
            <a:fillRect/>
          </a:stretch>
        </p:blipFill>
        <p:spPr>
          <a:xfrm>
            <a:off x="1309950" y="2209750"/>
            <a:ext cx="2698306" cy="3695700"/>
          </a:xfrm>
          <a:prstGeom prst="rect">
            <a:avLst/>
          </a:prstGeom>
          <a:noFill/>
          <a:ln cap="flat" cmpd="sng" w="9525">
            <a:solidFill>
              <a:schemeClr val="dk2"/>
            </a:solidFill>
            <a:prstDash val="solid"/>
            <a:round/>
            <a:headEnd len="sm" w="sm" type="none"/>
            <a:tailEnd len="sm" w="sm" type="none"/>
          </a:ln>
        </p:spPr>
      </p:pic>
      <p:pic>
        <p:nvPicPr>
          <p:cNvPr id="264" name="Google Shape;264;g1050926bbb1_1_308"/>
          <p:cNvPicPr preferRelativeResize="0"/>
          <p:nvPr/>
        </p:nvPicPr>
        <p:blipFill>
          <a:blip r:embed="rId4">
            <a:alphaModFix/>
          </a:blip>
          <a:stretch>
            <a:fillRect/>
          </a:stretch>
        </p:blipFill>
        <p:spPr>
          <a:xfrm>
            <a:off x="10127125" y="0"/>
            <a:ext cx="1958275" cy="785400"/>
          </a:xfrm>
          <a:prstGeom prst="rect">
            <a:avLst/>
          </a:prstGeom>
          <a:noFill/>
          <a:ln>
            <a:noFill/>
          </a:ln>
        </p:spPr>
      </p:pic>
      <p:pic>
        <p:nvPicPr>
          <p:cNvPr id="265" name="Google Shape;265;g1050926bbb1_1_308"/>
          <p:cNvPicPr preferRelativeResize="0"/>
          <p:nvPr/>
        </p:nvPicPr>
        <p:blipFill>
          <a:blip r:embed="rId5">
            <a:alphaModFix/>
          </a:blip>
          <a:stretch>
            <a:fillRect/>
          </a:stretch>
        </p:blipFill>
        <p:spPr>
          <a:xfrm>
            <a:off x="4206450" y="2209750"/>
            <a:ext cx="7497019" cy="36957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1050926bbb1_0_27"/>
          <p:cNvSpPr txBox="1"/>
          <p:nvPr>
            <p:ph type="title"/>
          </p:nvPr>
        </p:nvSpPr>
        <p:spPr>
          <a:xfrm>
            <a:off x="913775" y="466117"/>
            <a:ext cx="10364400" cy="159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900"/>
              <a:buNone/>
            </a:pPr>
            <a:r>
              <a:rPr lang="en-US"/>
              <a:t>NOAA CoastWatch (DHW)</a:t>
            </a:r>
            <a:endParaRPr/>
          </a:p>
        </p:txBody>
      </p:sp>
      <p:sp>
        <p:nvSpPr>
          <p:cNvPr id="272" name="Google Shape;272;g1050926bbb1_0_27"/>
          <p:cNvSpPr txBox="1"/>
          <p:nvPr>
            <p:ph idx="1" type="body"/>
          </p:nvPr>
        </p:nvSpPr>
        <p:spPr>
          <a:xfrm>
            <a:off x="295926" y="1821289"/>
            <a:ext cx="10364100" cy="2780700"/>
          </a:xfrm>
          <a:prstGeom prst="rect">
            <a:avLst/>
          </a:prstGeom>
          <a:noFill/>
          <a:ln>
            <a:noFill/>
          </a:ln>
        </p:spPr>
        <p:txBody>
          <a:bodyPr anchorCtr="0" anchor="t" bIns="45700" lIns="91425" spcFirstLastPara="1" rIns="91425" wrap="square" tIns="45700">
            <a:normAutofit lnSpcReduction="20000"/>
          </a:bodyPr>
          <a:lstStyle/>
          <a:p>
            <a:pPr indent="-342900" lvl="0" marL="457200" rtl="0" algn="l">
              <a:lnSpc>
                <a:spcPct val="120000"/>
              </a:lnSpc>
              <a:spcBef>
                <a:spcPts val="1100"/>
              </a:spcBef>
              <a:spcAft>
                <a:spcPts val="0"/>
              </a:spcAft>
              <a:buSzPts val="2000"/>
              <a:buChar char="•"/>
            </a:pPr>
            <a:r>
              <a:rPr lang="en-US"/>
              <a:t>Data: DHW, Chloroform, SST, and PAR</a:t>
            </a:r>
            <a:endParaRPr/>
          </a:p>
          <a:p>
            <a:pPr indent="-342900" lvl="0" marL="457200" rtl="0" algn="l">
              <a:lnSpc>
                <a:spcPct val="120000"/>
              </a:lnSpc>
              <a:spcBef>
                <a:spcPts val="0"/>
              </a:spcBef>
              <a:spcAft>
                <a:spcPts val="0"/>
              </a:spcAft>
              <a:buSzPts val="2000"/>
              <a:buChar char="•"/>
            </a:pPr>
            <a:r>
              <a:rPr lang="en-US"/>
              <a:t>Method: NOAA CoastWatch using API </a:t>
            </a:r>
            <a:endParaRPr/>
          </a:p>
          <a:p>
            <a:pPr indent="-342900" lvl="0" marL="457200" rtl="0" algn="l">
              <a:lnSpc>
                <a:spcPct val="120000"/>
              </a:lnSpc>
              <a:spcBef>
                <a:spcPts val="0"/>
              </a:spcBef>
              <a:spcAft>
                <a:spcPts val="0"/>
              </a:spcAft>
              <a:buSzPts val="2000"/>
              <a:buChar char="•"/>
            </a:pPr>
            <a:r>
              <a:rPr lang="en-US"/>
              <a:t>Available Date Range: 04/1985-11/2021</a:t>
            </a:r>
            <a:endParaRPr/>
          </a:p>
          <a:p>
            <a:pPr indent="-342900" lvl="0" marL="457200" rtl="0" algn="l">
              <a:lnSpc>
                <a:spcPct val="120000"/>
              </a:lnSpc>
              <a:spcBef>
                <a:spcPts val="0"/>
              </a:spcBef>
              <a:spcAft>
                <a:spcPts val="0"/>
              </a:spcAft>
              <a:buSzPts val="2000"/>
              <a:buChar char="•"/>
            </a:pPr>
            <a:r>
              <a:rPr lang="en-US"/>
              <a:t>Website: </a:t>
            </a:r>
            <a:r>
              <a:rPr lang="en-US" u="sng">
                <a:solidFill>
                  <a:schemeClr val="hlink"/>
                </a:solidFill>
                <a:hlinkClick r:id="rId3"/>
              </a:rPr>
              <a:t>https://coastwatch.pfeg.noaa.gov/erddap/griddap/NOAA_DHW.html</a:t>
            </a:r>
            <a:endParaRPr/>
          </a:p>
          <a:p>
            <a:pPr indent="-342900" lvl="0" marL="457200" rtl="0" algn="l">
              <a:lnSpc>
                <a:spcPct val="120000"/>
              </a:lnSpc>
              <a:spcBef>
                <a:spcPts val="0"/>
              </a:spcBef>
              <a:spcAft>
                <a:spcPts val="0"/>
              </a:spcAft>
              <a:buSzPts val="2000"/>
              <a:buChar char="•"/>
            </a:pPr>
            <a:r>
              <a:rPr lang="en-US"/>
              <a:t>Description:</a:t>
            </a:r>
            <a:endParaRPr/>
          </a:p>
          <a:p>
            <a:pPr indent="-342900" lvl="1" marL="914400" rtl="0" algn="l">
              <a:lnSpc>
                <a:spcPct val="120000"/>
              </a:lnSpc>
              <a:spcBef>
                <a:spcPts val="0"/>
              </a:spcBef>
              <a:spcAft>
                <a:spcPts val="0"/>
              </a:spcAft>
              <a:buSzPts val="2000"/>
              <a:buChar char="•"/>
            </a:pPr>
            <a:r>
              <a:rPr lang="en-US"/>
              <a:t>CoastWatch has utilized remote sensing, modeled and in situ data to observe, predict, and con worldwide coral reef environments. CoastWatch monitors coral conditions to provide a global warning system of coral reef health. Particularly, the CoastWatch dataset provides metrics which can be used to determine if bleaching occurred when coral locations are known</a:t>
            </a:r>
            <a:endParaRPr/>
          </a:p>
        </p:txBody>
      </p:sp>
      <p:pic>
        <p:nvPicPr>
          <p:cNvPr id="273" name="Google Shape;273;g1050926bbb1_0_27"/>
          <p:cNvPicPr preferRelativeResize="0"/>
          <p:nvPr/>
        </p:nvPicPr>
        <p:blipFill rotWithShape="1">
          <a:blip r:embed="rId4">
            <a:alphaModFix/>
          </a:blip>
          <a:srcRect b="0" l="0" r="0" t="0"/>
          <a:stretch/>
        </p:blipFill>
        <p:spPr>
          <a:xfrm>
            <a:off x="6405551" y="1090069"/>
            <a:ext cx="4563398" cy="1698926"/>
          </a:xfrm>
          <a:prstGeom prst="rect">
            <a:avLst/>
          </a:prstGeom>
          <a:noFill/>
          <a:ln>
            <a:noFill/>
          </a:ln>
        </p:spPr>
      </p:pic>
      <p:graphicFrame>
        <p:nvGraphicFramePr>
          <p:cNvPr id="274" name="Google Shape;274;g1050926bbb1_0_27"/>
          <p:cNvGraphicFramePr/>
          <p:nvPr/>
        </p:nvGraphicFramePr>
        <p:xfrm>
          <a:off x="1735976" y="4853451"/>
          <a:ext cx="3000000" cy="3000000"/>
        </p:xfrm>
        <a:graphic>
          <a:graphicData uri="http://schemas.openxmlformats.org/drawingml/2006/table">
            <a:tbl>
              <a:tblPr>
                <a:noFill/>
                <a:tableStyleId>{2741213C-72F4-4D8F-B33C-D1D4A8CBA562}</a:tableStyleId>
              </a:tblPr>
              <a:tblGrid>
                <a:gridCol w="3872825"/>
                <a:gridCol w="4396900"/>
              </a:tblGrid>
              <a:tr h="260500">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chemeClr val="lt1"/>
                          </a:solidFill>
                        </a:rPr>
                        <a:t>Pros</a:t>
                      </a:r>
                      <a:endParaRPr sz="15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chemeClr val="lt1"/>
                          </a:solidFill>
                        </a:rPr>
                        <a:t>Cons</a:t>
                      </a:r>
                      <a:endParaRPr sz="15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r>
              <a:tr h="1206300">
                <a:tc>
                  <a:txBody>
                    <a:bodyPr/>
                    <a:lstStyle/>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Easily accessible, worldwide data</a:t>
                      </a:r>
                      <a:endParaRPr sz="1500"/>
                    </a:p>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Considered a highly accurate data source by Coral Vita experts</a:t>
                      </a:r>
                      <a:endParaRPr sz="1500"/>
                    </a:p>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Longest running coral bleaching data implement by the team</a:t>
                      </a:r>
                      <a:endParaRPr sz="15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solidFill>
                      <a:srgbClr val="F3F3F3"/>
                    </a:solidFill>
                  </a:tcPr>
                </a:tc>
                <a:tc>
                  <a:txBody>
                    <a:bodyPr/>
                    <a:lstStyle/>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Bleaching reports are from modeling and not actual observations</a:t>
                      </a:r>
                      <a:endParaRPr sz="1500"/>
                    </a:p>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Reported bleaching is based off environmental conditions and does not necessarily correlate to actual coral locations</a:t>
                      </a:r>
                      <a:endParaRPr sz="15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bl>
          </a:graphicData>
        </a:graphic>
      </p:graphicFrame>
      <p:pic>
        <p:nvPicPr>
          <p:cNvPr id="275" name="Google Shape;275;g1050926bbb1_0_27"/>
          <p:cNvPicPr preferRelativeResize="0"/>
          <p:nvPr/>
        </p:nvPicPr>
        <p:blipFill>
          <a:blip r:embed="rId5">
            <a:alphaModFix/>
          </a:blip>
          <a:stretch>
            <a:fillRect/>
          </a:stretch>
        </p:blipFill>
        <p:spPr>
          <a:xfrm>
            <a:off x="10127125" y="0"/>
            <a:ext cx="1958275" cy="785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1050926bbb1_0_35"/>
          <p:cNvSpPr txBox="1"/>
          <p:nvPr>
            <p:ph type="title"/>
          </p:nvPr>
        </p:nvSpPr>
        <p:spPr>
          <a:xfrm>
            <a:off x="913775" y="466117"/>
            <a:ext cx="10364400" cy="159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900"/>
              <a:buNone/>
            </a:pPr>
            <a:r>
              <a:rPr lang="en-US"/>
              <a:t>NASA Giovanni</a:t>
            </a:r>
            <a:endParaRPr/>
          </a:p>
        </p:txBody>
      </p:sp>
      <p:sp>
        <p:nvSpPr>
          <p:cNvPr id="282" name="Google Shape;282;g1050926bbb1_0_35"/>
          <p:cNvSpPr txBox="1"/>
          <p:nvPr>
            <p:ph idx="1" type="body"/>
          </p:nvPr>
        </p:nvSpPr>
        <p:spPr>
          <a:xfrm>
            <a:off x="832000" y="1823191"/>
            <a:ext cx="10364100" cy="2428500"/>
          </a:xfrm>
          <a:prstGeom prst="rect">
            <a:avLst/>
          </a:prstGeom>
          <a:noFill/>
          <a:ln>
            <a:noFill/>
          </a:ln>
        </p:spPr>
        <p:txBody>
          <a:bodyPr anchorCtr="0" anchor="t" bIns="45700" lIns="91425" spcFirstLastPara="1" rIns="91425" wrap="square" tIns="45700">
            <a:normAutofit fontScale="85000" lnSpcReduction="20000"/>
          </a:bodyPr>
          <a:lstStyle/>
          <a:p>
            <a:pPr indent="-329247" lvl="0" marL="457200" rtl="0" algn="l">
              <a:lnSpc>
                <a:spcPct val="120000"/>
              </a:lnSpc>
              <a:spcBef>
                <a:spcPts val="1100"/>
              </a:spcBef>
              <a:spcAft>
                <a:spcPts val="0"/>
              </a:spcAft>
              <a:buSzPct val="104999"/>
              <a:buChar char="•"/>
            </a:pPr>
            <a:r>
              <a:rPr lang="en-US"/>
              <a:t>Data: PAR, inorganic particulate, organic particulate, and chlorophyll a</a:t>
            </a:r>
            <a:endParaRPr/>
          </a:p>
          <a:p>
            <a:pPr indent="-329247" lvl="0" marL="457200" rtl="0" algn="l">
              <a:lnSpc>
                <a:spcPct val="120000"/>
              </a:lnSpc>
              <a:spcBef>
                <a:spcPts val="0"/>
              </a:spcBef>
              <a:spcAft>
                <a:spcPts val="0"/>
              </a:spcAft>
              <a:buSzPct val="104999"/>
              <a:buChar char="•"/>
            </a:pPr>
            <a:r>
              <a:rPr lang="en-US"/>
              <a:t>Method: .netcdf through Giovanni website</a:t>
            </a:r>
            <a:endParaRPr/>
          </a:p>
          <a:p>
            <a:pPr indent="-329247" lvl="0" marL="457200" rtl="0" algn="l">
              <a:lnSpc>
                <a:spcPct val="120000"/>
              </a:lnSpc>
              <a:spcBef>
                <a:spcPts val="0"/>
              </a:spcBef>
              <a:spcAft>
                <a:spcPts val="0"/>
              </a:spcAft>
              <a:buSzPct val="104999"/>
              <a:buChar char="•"/>
            </a:pPr>
            <a:r>
              <a:rPr lang="en-US"/>
              <a:t>Available Date Range: 07/2002-06/2021 </a:t>
            </a:r>
            <a:endParaRPr/>
          </a:p>
          <a:p>
            <a:pPr indent="-329247" lvl="0" marL="457200" rtl="0" algn="l">
              <a:lnSpc>
                <a:spcPct val="120000"/>
              </a:lnSpc>
              <a:spcBef>
                <a:spcPts val="0"/>
              </a:spcBef>
              <a:spcAft>
                <a:spcPts val="0"/>
              </a:spcAft>
              <a:buSzPct val="104999"/>
              <a:buChar char="•"/>
            </a:pPr>
            <a:r>
              <a:rPr lang="en-US"/>
              <a:t>Website: </a:t>
            </a:r>
            <a:r>
              <a:rPr lang="en-US" u="sng">
                <a:solidFill>
                  <a:schemeClr val="hlink"/>
                </a:solidFill>
                <a:hlinkClick r:id="rId3"/>
              </a:rPr>
              <a:t>https://giovanni.gsfc.nasa.gov/giovanni/#service=HvLt&amp;starttime=&amp;endtime=</a:t>
            </a:r>
            <a:endParaRPr/>
          </a:p>
          <a:p>
            <a:pPr indent="-329247" lvl="0" marL="457200" rtl="0" algn="l">
              <a:lnSpc>
                <a:spcPct val="120000"/>
              </a:lnSpc>
              <a:spcBef>
                <a:spcPts val="0"/>
              </a:spcBef>
              <a:spcAft>
                <a:spcPts val="0"/>
              </a:spcAft>
              <a:buSzPct val="104999"/>
              <a:buChar char="•"/>
            </a:pPr>
            <a:r>
              <a:rPr lang="en-US"/>
              <a:t>Description:</a:t>
            </a:r>
            <a:endParaRPr/>
          </a:p>
          <a:p>
            <a:pPr indent="-329247" lvl="1" marL="914400" rtl="0" algn="l">
              <a:lnSpc>
                <a:spcPct val="120000"/>
              </a:lnSpc>
              <a:spcBef>
                <a:spcPts val="0"/>
              </a:spcBef>
              <a:spcAft>
                <a:spcPts val="0"/>
              </a:spcAft>
              <a:buSzPct val="104999"/>
              <a:buChar char="•"/>
            </a:pPr>
            <a:r>
              <a:rPr lang="en-US" sz="2000"/>
              <a:t>The Giovanni dataset contains netCDF files sampled every 8 days from June 2006 to June 2002. All measurements are recorded from the MODIS (or Moderate Resolution Imaging Spectroradiometer) Aqua satellite. A NASA Earthdata account is required to access the data</a:t>
            </a:r>
            <a:endParaRPr/>
          </a:p>
        </p:txBody>
      </p:sp>
      <p:pic>
        <p:nvPicPr>
          <p:cNvPr id="283" name="Google Shape;283;g1050926bbb1_0_35"/>
          <p:cNvPicPr preferRelativeResize="0"/>
          <p:nvPr/>
        </p:nvPicPr>
        <p:blipFill rotWithShape="1">
          <a:blip r:embed="rId4">
            <a:alphaModFix/>
          </a:blip>
          <a:srcRect b="0" l="0" r="0" t="0"/>
          <a:stretch/>
        </p:blipFill>
        <p:spPr>
          <a:xfrm>
            <a:off x="9626400" y="2014863"/>
            <a:ext cx="1733550" cy="714375"/>
          </a:xfrm>
          <a:prstGeom prst="rect">
            <a:avLst/>
          </a:prstGeom>
          <a:noFill/>
          <a:ln>
            <a:noFill/>
          </a:ln>
        </p:spPr>
      </p:pic>
      <p:graphicFrame>
        <p:nvGraphicFramePr>
          <p:cNvPr id="284" name="Google Shape;284;g1050926bbb1_0_35"/>
          <p:cNvGraphicFramePr/>
          <p:nvPr/>
        </p:nvGraphicFramePr>
        <p:xfrm>
          <a:off x="1743859" y="4291220"/>
          <a:ext cx="3000000" cy="3000000"/>
        </p:xfrm>
        <a:graphic>
          <a:graphicData uri="http://schemas.openxmlformats.org/drawingml/2006/table">
            <a:tbl>
              <a:tblPr>
                <a:noFill/>
                <a:tableStyleId>{2741213C-72F4-4D8F-B33C-D1D4A8CBA562}</a:tableStyleId>
              </a:tblPr>
              <a:tblGrid>
                <a:gridCol w="3872825"/>
                <a:gridCol w="4396900"/>
              </a:tblGrid>
              <a:tr h="364500">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chemeClr val="lt1"/>
                          </a:solidFill>
                        </a:rPr>
                        <a:t>Pros</a:t>
                      </a:r>
                      <a:endParaRPr sz="15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chemeClr val="lt1"/>
                          </a:solidFill>
                        </a:rPr>
                        <a:t>Cons</a:t>
                      </a:r>
                      <a:endParaRPr sz="15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r>
              <a:tr h="1335775">
                <a:tc>
                  <a:txBody>
                    <a:bodyPr/>
                    <a:lstStyle/>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Worldwide data observations</a:t>
                      </a:r>
                      <a:endParaRPr sz="1500"/>
                    </a:p>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High temporal frequency (8-days) enables easier matching with CALIPSO data</a:t>
                      </a:r>
                      <a:endParaRPr sz="1500"/>
                    </a:p>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Multiple different variables available</a:t>
                      </a:r>
                      <a:endParaRPr sz="1500"/>
                    </a:p>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High confidence in reported measurements</a:t>
                      </a:r>
                      <a:endParaRPr sz="15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solidFill>
                      <a:srgbClr val="F3F3F3"/>
                    </a:solidFill>
                  </a:tcPr>
                </a:tc>
                <a:tc>
                  <a:txBody>
                    <a:bodyPr/>
                    <a:lstStyle/>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4km resolution does not provide sufficient distance accuracy or confidence</a:t>
                      </a:r>
                      <a:endParaRPr sz="1500"/>
                    </a:p>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Data acquisition to 365 time-steps at a time which vastly increases the time required to acquire data for large periods of time</a:t>
                      </a:r>
                      <a:endParaRPr sz="15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bl>
          </a:graphicData>
        </a:graphic>
      </p:graphicFrame>
      <p:pic>
        <p:nvPicPr>
          <p:cNvPr id="285" name="Google Shape;285;g1050926bbb1_0_35"/>
          <p:cNvPicPr preferRelativeResize="0"/>
          <p:nvPr/>
        </p:nvPicPr>
        <p:blipFill>
          <a:blip r:embed="rId5">
            <a:alphaModFix/>
          </a:blip>
          <a:stretch>
            <a:fillRect/>
          </a:stretch>
        </p:blipFill>
        <p:spPr>
          <a:xfrm>
            <a:off x="10127125" y="0"/>
            <a:ext cx="1958275" cy="785400"/>
          </a:xfrm>
          <a:prstGeom prst="rect">
            <a:avLst/>
          </a:prstGeom>
          <a:noFill/>
          <a:ln>
            <a:noFill/>
          </a:ln>
        </p:spPr>
      </p:pic>
      <p:pic>
        <p:nvPicPr>
          <p:cNvPr id="286" name="Google Shape;286;g1050926bbb1_0_35"/>
          <p:cNvPicPr preferRelativeResize="0"/>
          <p:nvPr/>
        </p:nvPicPr>
        <p:blipFill>
          <a:blip r:embed="rId5">
            <a:alphaModFix/>
          </a:blip>
          <a:stretch>
            <a:fillRect/>
          </a:stretch>
        </p:blipFill>
        <p:spPr>
          <a:xfrm>
            <a:off x="10074800" y="57925"/>
            <a:ext cx="1958275" cy="785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050926bbb1_0_43"/>
          <p:cNvSpPr txBox="1"/>
          <p:nvPr>
            <p:ph type="title"/>
          </p:nvPr>
        </p:nvSpPr>
        <p:spPr>
          <a:xfrm>
            <a:off x="913775" y="466117"/>
            <a:ext cx="10364400" cy="159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900"/>
              <a:buNone/>
            </a:pPr>
            <a:r>
              <a:rPr lang="en-US"/>
              <a:t>World Conservation Monitoring Centre (WCMC)</a:t>
            </a:r>
            <a:endParaRPr/>
          </a:p>
        </p:txBody>
      </p:sp>
      <p:sp>
        <p:nvSpPr>
          <p:cNvPr id="293" name="Google Shape;293;g1050926bbb1_0_43"/>
          <p:cNvSpPr txBox="1"/>
          <p:nvPr>
            <p:ph idx="1" type="body"/>
          </p:nvPr>
        </p:nvSpPr>
        <p:spPr>
          <a:xfrm>
            <a:off x="914375" y="1633996"/>
            <a:ext cx="10364100" cy="3423900"/>
          </a:xfrm>
          <a:prstGeom prst="rect">
            <a:avLst/>
          </a:prstGeom>
          <a:noFill/>
          <a:ln>
            <a:noFill/>
          </a:ln>
        </p:spPr>
        <p:txBody>
          <a:bodyPr anchorCtr="0" anchor="t" bIns="45700" lIns="91425" spcFirstLastPara="1" rIns="91425" wrap="square" tIns="45700">
            <a:normAutofit lnSpcReduction="20000"/>
          </a:bodyPr>
          <a:lstStyle/>
          <a:p>
            <a:pPr indent="-342900" lvl="0" marL="457200" rtl="0" algn="l">
              <a:lnSpc>
                <a:spcPct val="120000"/>
              </a:lnSpc>
              <a:spcBef>
                <a:spcPts val="1100"/>
              </a:spcBef>
              <a:spcAft>
                <a:spcPts val="0"/>
              </a:spcAft>
              <a:buSzPts val="2000"/>
              <a:buChar char="•"/>
            </a:pPr>
            <a:r>
              <a:rPr lang="en-US"/>
              <a:t>Data: Different kind of reefs’ locations</a:t>
            </a:r>
            <a:endParaRPr/>
          </a:p>
          <a:p>
            <a:pPr indent="-342900" lvl="0" marL="457200" rtl="0" algn="l">
              <a:lnSpc>
                <a:spcPct val="120000"/>
              </a:lnSpc>
              <a:spcBef>
                <a:spcPts val="0"/>
              </a:spcBef>
              <a:spcAft>
                <a:spcPts val="0"/>
              </a:spcAft>
              <a:buSzPts val="2000"/>
              <a:buChar char="•"/>
            </a:pPr>
            <a:r>
              <a:rPr lang="en-US"/>
              <a:t>Method: .zip through WCMC website.  </a:t>
            </a:r>
            <a:endParaRPr/>
          </a:p>
          <a:p>
            <a:pPr indent="-342900" lvl="0" marL="457200" rtl="0" algn="l">
              <a:lnSpc>
                <a:spcPct val="120000"/>
              </a:lnSpc>
              <a:spcBef>
                <a:spcPts val="0"/>
              </a:spcBef>
              <a:spcAft>
                <a:spcPts val="0"/>
              </a:spcAft>
              <a:buSzPts val="2000"/>
              <a:buChar char="•"/>
            </a:pPr>
            <a:r>
              <a:rPr lang="en-US"/>
              <a:t>Available Date Range: 01/1999-12/2005</a:t>
            </a:r>
            <a:endParaRPr/>
          </a:p>
          <a:p>
            <a:pPr indent="-342900" lvl="0" marL="457200" rtl="0" algn="l">
              <a:lnSpc>
                <a:spcPct val="120000"/>
              </a:lnSpc>
              <a:spcBef>
                <a:spcPts val="0"/>
              </a:spcBef>
              <a:spcAft>
                <a:spcPts val="0"/>
              </a:spcAft>
              <a:buSzPts val="2000"/>
              <a:buChar char="•"/>
            </a:pPr>
            <a:r>
              <a:rPr lang="en-US"/>
              <a:t>Website: </a:t>
            </a:r>
            <a:r>
              <a:rPr lang="en-US" u="sng">
                <a:solidFill>
                  <a:schemeClr val="hlink"/>
                </a:solidFill>
                <a:hlinkClick r:id="rId3"/>
              </a:rPr>
              <a:t>https://data.unep-wcmc.org/datasets/1</a:t>
            </a:r>
            <a:endParaRPr/>
          </a:p>
          <a:p>
            <a:pPr indent="-342900" lvl="0" marL="457200" rtl="0" algn="l">
              <a:lnSpc>
                <a:spcPct val="120000"/>
              </a:lnSpc>
              <a:spcBef>
                <a:spcPts val="0"/>
              </a:spcBef>
              <a:spcAft>
                <a:spcPts val="0"/>
              </a:spcAft>
              <a:buSzPts val="2000"/>
              <a:buChar char="•"/>
            </a:pPr>
            <a:r>
              <a:rPr lang="en-US"/>
              <a:t>Description:</a:t>
            </a:r>
            <a:endParaRPr/>
          </a:p>
          <a:p>
            <a:pPr indent="-342900" lvl="1" marL="914400" rtl="0" algn="l">
              <a:lnSpc>
                <a:spcPct val="120000"/>
              </a:lnSpc>
              <a:spcBef>
                <a:spcPts val="0"/>
              </a:spcBef>
              <a:spcAft>
                <a:spcPts val="0"/>
              </a:spcAft>
              <a:buSzPts val="2000"/>
              <a:buChar char="•"/>
            </a:pPr>
            <a:r>
              <a:rPr lang="en-US"/>
              <a:t>WCMC dataset shows the global distribution of coral reefs in tropical and subtropical regions. It is used as a foundation baseline map for coral reef locations. The dataset was compiled from a number of sources by UNEP World Conservation Monitoring Centre (UNEP-WCMC) and the WorldFish Centre, with WRI (World Resources Institute) and TNC (The Nature Conservancy). Data sources include the Millennium Coral Reef Mapping Project (IMaRS-USF and IRD 2005, IMaRS-USF 2005) and the World Atlas of Coral Reefs (Spalding et al. 2001).</a:t>
            </a:r>
            <a:endParaRPr/>
          </a:p>
        </p:txBody>
      </p:sp>
      <p:graphicFrame>
        <p:nvGraphicFramePr>
          <p:cNvPr id="294" name="Google Shape;294;g1050926bbb1_0_43"/>
          <p:cNvGraphicFramePr/>
          <p:nvPr/>
        </p:nvGraphicFramePr>
        <p:xfrm>
          <a:off x="1961108" y="5046950"/>
          <a:ext cx="3000000" cy="3000000"/>
        </p:xfrm>
        <a:graphic>
          <a:graphicData uri="http://schemas.openxmlformats.org/drawingml/2006/table">
            <a:tbl>
              <a:tblPr>
                <a:noFill/>
                <a:tableStyleId>{2741213C-72F4-4D8F-B33C-D1D4A8CBA562}</a:tableStyleId>
              </a:tblPr>
              <a:tblGrid>
                <a:gridCol w="3872825"/>
                <a:gridCol w="4396900"/>
              </a:tblGrid>
              <a:tr h="364500">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chemeClr val="lt1"/>
                          </a:solidFill>
                        </a:rPr>
                        <a:t>Pros</a:t>
                      </a:r>
                      <a:endParaRPr sz="15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chemeClr val="lt1"/>
                          </a:solidFill>
                        </a:rPr>
                        <a:t>Cons</a:t>
                      </a:r>
                      <a:endParaRPr sz="15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r>
              <a:tr h="938300">
                <a:tc>
                  <a:txBody>
                    <a:bodyPr/>
                    <a:lstStyle/>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Worldwide data observations</a:t>
                      </a:r>
                      <a:endParaRPr sz="1500"/>
                    </a:p>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Global geojson files with polygon variables for each label</a:t>
                      </a:r>
                      <a:endParaRPr sz="15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solidFill>
                      <a:srgbClr val="F3F3F3"/>
                    </a:solidFill>
                  </a:tcPr>
                </a:tc>
                <a:tc>
                  <a:txBody>
                    <a:bodyPr/>
                    <a:lstStyle/>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85% of database observations are from 1999-2002</a:t>
                      </a:r>
                      <a:endParaRPr sz="1500"/>
                    </a:p>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~43% of the database is unvalidated</a:t>
                      </a:r>
                      <a:endParaRPr sz="15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bl>
          </a:graphicData>
        </a:graphic>
      </p:graphicFrame>
      <p:pic>
        <p:nvPicPr>
          <p:cNvPr id="295" name="Google Shape;295;g1050926bbb1_0_43"/>
          <p:cNvPicPr preferRelativeResize="0"/>
          <p:nvPr/>
        </p:nvPicPr>
        <p:blipFill>
          <a:blip r:embed="rId4">
            <a:alphaModFix/>
          </a:blip>
          <a:stretch>
            <a:fillRect/>
          </a:stretch>
        </p:blipFill>
        <p:spPr>
          <a:xfrm>
            <a:off x="10127125" y="0"/>
            <a:ext cx="1958275" cy="785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1050926bbb1_0_50"/>
          <p:cNvSpPr txBox="1"/>
          <p:nvPr>
            <p:ph type="title"/>
          </p:nvPr>
        </p:nvSpPr>
        <p:spPr>
          <a:xfrm>
            <a:off x="913775" y="466117"/>
            <a:ext cx="10364400" cy="159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900"/>
              <a:buNone/>
            </a:pPr>
            <a:r>
              <a:rPr lang="en-US"/>
              <a:t>Reefbase</a:t>
            </a:r>
            <a:endParaRPr/>
          </a:p>
        </p:txBody>
      </p:sp>
      <p:sp>
        <p:nvSpPr>
          <p:cNvPr id="302" name="Google Shape;302;g1050926bbb1_0_50"/>
          <p:cNvSpPr txBox="1"/>
          <p:nvPr>
            <p:ph idx="1" type="body"/>
          </p:nvPr>
        </p:nvSpPr>
        <p:spPr>
          <a:xfrm>
            <a:off x="913775" y="1716900"/>
            <a:ext cx="10364100" cy="3423900"/>
          </a:xfrm>
          <a:prstGeom prst="rect">
            <a:avLst/>
          </a:prstGeom>
          <a:noFill/>
          <a:ln>
            <a:noFill/>
          </a:ln>
        </p:spPr>
        <p:txBody>
          <a:bodyPr anchorCtr="0" anchor="t" bIns="45700" lIns="91425" spcFirstLastPara="1" rIns="91425" wrap="square" tIns="45700">
            <a:normAutofit lnSpcReduction="10000"/>
          </a:bodyPr>
          <a:lstStyle/>
          <a:p>
            <a:pPr indent="-342900" lvl="0" marL="457200" rtl="0" algn="l">
              <a:lnSpc>
                <a:spcPct val="120000"/>
              </a:lnSpc>
              <a:spcBef>
                <a:spcPts val="1100"/>
              </a:spcBef>
              <a:spcAft>
                <a:spcPts val="0"/>
              </a:spcAft>
              <a:buSzPts val="2000"/>
              <a:buChar char="•"/>
            </a:pPr>
            <a:r>
              <a:rPr lang="en-US"/>
              <a:t>Data: Reef and Bleaching Locations</a:t>
            </a:r>
            <a:endParaRPr/>
          </a:p>
          <a:p>
            <a:pPr indent="-342900" lvl="0" marL="457200" rtl="0" algn="l">
              <a:lnSpc>
                <a:spcPct val="120000"/>
              </a:lnSpc>
              <a:spcBef>
                <a:spcPts val="0"/>
              </a:spcBef>
              <a:spcAft>
                <a:spcPts val="0"/>
              </a:spcAft>
              <a:buSzPts val="2000"/>
              <a:buChar char="•"/>
            </a:pPr>
            <a:r>
              <a:rPr lang="en-US"/>
              <a:t>Available Parameters: </a:t>
            </a:r>
            <a:endParaRPr/>
          </a:p>
          <a:p>
            <a:pPr indent="-342900" lvl="1" marL="914400" rtl="0" algn="l">
              <a:lnSpc>
                <a:spcPct val="120000"/>
              </a:lnSpc>
              <a:spcBef>
                <a:spcPts val="0"/>
              </a:spcBef>
              <a:spcAft>
                <a:spcPts val="0"/>
              </a:spcAft>
              <a:buSzPts val="2000"/>
              <a:buChar char="•"/>
            </a:pPr>
            <a:r>
              <a:rPr lang="en-US"/>
              <a:t>Lat/Lon, date, bleaching severity</a:t>
            </a:r>
            <a:endParaRPr/>
          </a:p>
          <a:p>
            <a:pPr indent="-342900" lvl="0" marL="457200" rtl="0" algn="l">
              <a:lnSpc>
                <a:spcPct val="120000"/>
              </a:lnSpc>
              <a:spcBef>
                <a:spcPts val="0"/>
              </a:spcBef>
              <a:spcAft>
                <a:spcPts val="0"/>
              </a:spcAft>
              <a:buSzPts val="2000"/>
              <a:buChar char="•"/>
            </a:pPr>
            <a:r>
              <a:rPr lang="en-US"/>
              <a:t>Method: .zip through Reefbase website</a:t>
            </a:r>
            <a:endParaRPr/>
          </a:p>
          <a:p>
            <a:pPr indent="-342900" lvl="0" marL="457200" rtl="0" algn="l">
              <a:lnSpc>
                <a:spcPct val="120000"/>
              </a:lnSpc>
              <a:spcBef>
                <a:spcPts val="0"/>
              </a:spcBef>
              <a:spcAft>
                <a:spcPts val="0"/>
              </a:spcAft>
              <a:buSzPts val="2000"/>
              <a:buChar char="•"/>
            </a:pPr>
            <a:r>
              <a:rPr lang="en-US"/>
              <a:t>Available Date Range: N/A</a:t>
            </a:r>
            <a:endParaRPr/>
          </a:p>
          <a:p>
            <a:pPr indent="-342900" lvl="0" marL="457200" rtl="0" algn="l">
              <a:lnSpc>
                <a:spcPct val="120000"/>
              </a:lnSpc>
              <a:spcBef>
                <a:spcPts val="0"/>
              </a:spcBef>
              <a:spcAft>
                <a:spcPts val="0"/>
              </a:spcAft>
              <a:buSzPts val="2000"/>
              <a:buChar char="•"/>
            </a:pPr>
            <a:r>
              <a:rPr lang="en-US"/>
              <a:t>Website: </a:t>
            </a:r>
            <a:r>
              <a:rPr lang="en-US" u="sng">
                <a:solidFill>
                  <a:schemeClr val="hlink"/>
                </a:solidFill>
                <a:hlinkClick r:id="rId3"/>
              </a:rPr>
              <a:t>http://www.reefbase.org/global_database/default.aspx?section=s1</a:t>
            </a:r>
            <a:endParaRPr/>
          </a:p>
          <a:p>
            <a:pPr indent="-342900" lvl="0" marL="457200" rtl="0" algn="l">
              <a:lnSpc>
                <a:spcPct val="120000"/>
              </a:lnSpc>
              <a:spcBef>
                <a:spcPts val="0"/>
              </a:spcBef>
              <a:spcAft>
                <a:spcPts val="0"/>
              </a:spcAft>
              <a:buSzPts val="2000"/>
              <a:buChar char="•"/>
            </a:pPr>
            <a:r>
              <a:rPr lang="en-US"/>
              <a:t>Description:</a:t>
            </a:r>
            <a:endParaRPr/>
          </a:p>
          <a:p>
            <a:pPr indent="-342900" lvl="1" marL="914400" rtl="0" algn="l">
              <a:lnSpc>
                <a:spcPct val="120000"/>
              </a:lnSpc>
              <a:spcBef>
                <a:spcPts val="0"/>
              </a:spcBef>
              <a:spcAft>
                <a:spcPts val="0"/>
              </a:spcAft>
              <a:buSzPts val="2000"/>
              <a:buChar char="•"/>
            </a:pPr>
            <a:r>
              <a:rPr lang="en-US"/>
              <a:t>Provides location, bleaching, and health status on reefs worldwide in over 120 countries and territories. Maintains records on multiple different threats to coral reef environments to include natural, human, climate, and bleaching events. Provides info on fishery health as well as coral health.</a:t>
            </a:r>
            <a:endParaRPr/>
          </a:p>
        </p:txBody>
      </p:sp>
      <p:graphicFrame>
        <p:nvGraphicFramePr>
          <p:cNvPr id="303" name="Google Shape;303;g1050926bbb1_0_50"/>
          <p:cNvGraphicFramePr/>
          <p:nvPr/>
        </p:nvGraphicFramePr>
        <p:xfrm>
          <a:off x="1960808" y="5004927"/>
          <a:ext cx="3000000" cy="3000000"/>
        </p:xfrm>
        <a:graphic>
          <a:graphicData uri="http://schemas.openxmlformats.org/drawingml/2006/table">
            <a:tbl>
              <a:tblPr>
                <a:noFill/>
                <a:tableStyleId>{2741213C-72F4-4D8F-B33C-D1D4A8CBA562}</a:tableStyleId>
              </a:tblPr>
              <a:tblGrid>
                <a:gridCol w="3872825"/>
                <a:gridCol w="4396900"/>
              </a:tblGrid>
              <a:tr h="177800">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chemeClr val="lt1"/>
                          </a:solidFill>
                        </a:rPr>
                        <a:t>Pros</a:t>
                      </a:r>
                      <a:endParaRPr sz="15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chemeClr val="lt1"/>
                          </a:solidFill>
                        </a:rPr>
                        <a:t>Cons</a:t>
                      </a:r>
                      <a:endParaRPr sz="15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r>
              <a:tr h="734400">
                <a:tc>
                  <a:txBody>
                    <a:bodyPr/>
                    <a:lstStyle/>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Imagery is available online for some bleaching events</a:t>
                      </a:r>
                      <a:endParaRPr sz="1500"/>
                    </a:p>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Data comes from “boots-on-the-ground” observations</a:t>
                      </a:r>
                      <a:endParaRPr sz="1500"/>
                    </a:p>
                    <a:p>
                      <a:pPr indent="-203200" lvl="0" marL="292100" marR="0" rtl="0" algn="l">
                        <a:lnSpc>
                          <a:spcPct val="100000"/>
                        </a:lnSpc>
                        <a:spcBef>
                          <a:spcPts val="0"/>
                        </a:spcBef>
                        <a:spcAft>
                          <a:spcPts val="0"/>
                        </a:spcAft>
                        <a:buClr>
                          <a:srgbClr val="000000"/>
                        </a:buClr>
                        <a:buSzPts val="1500"/>
                        <a:buFont typeface="Arial"/>
                        <a:buNone/>
                      </a:pPr>
                      <a:r>
                        <a:t/>
                      </a:r>
                      <a:endParaRPr sz="15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solidFill>
                      <a:srgbClr val="F3F3F3"/>
                    </a:solidFill>
                  </a:tcPr>
                </a:tc>
                <a:tc>
                  <a:txBody>
                    <a:bodyPr/>
                    <a:lstStyle/>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Obsolete Adobe Flash Player required for online tool</a:t>
                      </a:r>
                      <a:endParaRPr sz="1500"/>
                    </a:p>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The database appears to have a lot of holes in the data and is not a comprehensive data source</a:t>
                      </a:r>
                      <a:endParaRPr sz="15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bl>
          </a:graphicData>
        </a:graphic>
      </p:graphicFrame>
      <p:pic>
        <p:nvPicPr>
          <p:cNvPr id="304" name="Google Shape;304;g1050926bbb1_0_50"/>
          <p:cNvPicPr preferRelativeResize="0"/>
          <p:nvPr/>
        </p:nvPicPr>
        <p:blipFill>
          <a:blip r:embed="rId4">
            <a:alphaModFix/>
          </a:blip>
          <a:stretch>
            <a:fillRect/>
          </a:stretch>
        </p:blipFill>
        <p:spPr>
          <a:xfrm>
            <a:off x="10127125" y="0"/>
            <a:ext cx="1958275" cy="785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1050926bbb1_0_57"/>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wentieth Century"/>
              <a:buNone/>
            </a:pPr>
            <a:r>
              <a:rPr lang="en-US"/>
              <a:t>CALIPSO</a:t>
            </a:r>
            <a:endParaRPr/>
          </a:p>
        </p:txBody>
      </p:sp>
      <p:pic>
        <p:nvPicPr>
          <p:cNvPr id="310" name="Google Shape;310;g1050926bbb1_0_57"/>
          <p:cNvPicPr preferRelativeResize="0"/>
          <p:nvPr/>
        </p:nvPicPr>
        <p:blipFill rotWithShape="1">
          <a:blip r:embed="rId3">
            <a:alphaModFix/>
          </a:blip>
          <a:srcRect b="0" l="0" r="0" t="0"/>
          <a:stretch/>
        </p:blipFill>
        <p:spPr>
          <a:xfrm>
            <a:off x="6860526" y="1453804"/>
            <a:ext cx="4138226" cy="1826576"/>
          </a:xfrm>
          <a:prstGeom prst="rect">
            <a:avLst/>
          </a:prstGeom>
          <a:noFill/>
          <a:ln>
            <a:noFill/>
          </a:ln>
        </p:spPr>
      </p:pic>
      <p:sp>
        <p:nvSpPr>
          <p:cNvPr id="311" name="Google Shape;311;g1050926bbb1_0_57"/>
          <p:cNvSpPr txBox="1"/>
          <p:nvPr>
            <p:ph idx="1" type="body"/>
          </p:nvPr>
        </p:nvSpPr>
        <p:spPr>
          <a:xfrm>
            <a:off x="693057" y="1865521"/>
            <a:ext cx="10364100" cy="3423900"/>
          </a:xfrm>
          <a:prstGeom prst="rect">
            <a:avLst/>
          </a:prstGeom>
          <a:noFill/>
          <a:ln>
            <a:noFill/>
          </a:ln>
        </p:spPr>
        <p:txBody>
          <a:bodyPr anchorCtr="0" anchor="t" bIns="45700" lIns="91425" spcFirstLastPara="1" rIns="91425" wrap="square" tIns="45700">
            <a:normAutofit lnSpcReduction="20000"/>
          </a:bodyPr>
          <a:lstStyle/>
          <a:p>
            <a:pPr indent="-342900" lvl="0" marL="457200" rtl="0" algn="l">
              <a:lnSpc>
                <a:spcPct val="120000"/>
              </a:lnSpc>
              <a:spcBef>
                <a:spcPts val="1100"/>
              </a:spcBef>
              <a:spcAft>
                <a:spcPts val="0"/>
              </a:spcAft>
              <a:buSzPts val="2000"/>
              <a:buChar char="•"/>
            </a:pPr>
            <a:r>
              <a:rPr lang="en-US"/>
              <a:t>Data: Reef and Bleaching Locations</a:t>
            </a:r>
            <a:endParaRPr/>
          </a:p>
          <a:p>
            <a:pPr indent="-342900" lvl="0" marL="457200" rtl="0" algn="l">
              <a:lnSpc>
                <a:spcPct val="120000"/>
              </a:lnSpc>
              <a:spcBef>
                <a:spcPts val="0"/>
              </a:spcBef>
              <a:spcAft>
                <a:spcPts val="0"/>
              </a:spcAft>
              <a:buSzPts val="2000"/>
              <a:buChar char="•"/>
            </a:pPr>
            <a:r>
              <a:rPr lang="en-US"/>
              <a:t>Available Parameters: </a:t>
            </a:r>
            <a:endParaRPr/>
          </a:p>
          <a:p>
            <a:pPr indent="-342900" lvl="1" marL="914400" rtl="0" algn="l">
              <a:lnSpc>
                <a:spcPct val="120000"/>
              </a:lnSpc>
              <a:spcBef>
                <a:spcPts val="0"/>
              </a:spcBef>
              <a:spcAft>
                <a:spcPts val="0"/>
              </a:spcAft>
              <a:buSzPts val="2000"/>
              <a:buChar char="•"/>
            </a:pPr>
            <a:r>
              <a:rPr lang="en-US"/>
              <a:t>Lat/Lon, date, reflectance data</a:t>
            </a:r>
            <a:endParaRPr/>
          </a:p>
          <a:p>
            <a:pPr indent="-342900" lvl="0" marL="457200" rtl="0" algn="l">
              <a:lnSpc>
                <a:spcPct val="120000"/>
              </a:lnSpc>
              <a:spcBef>
                <a:spcPts val="0"/>
              </a:spcBef>
              <a:spcAft>
                <a:spcPts val="0"/>
              </a:spcAft>
              <a:buSzPts val="2000"/>
              <a:buChar char="•"/>
            </a:pPr>
            <a:r>
              <a:rPr lang="en-US"/>
              <a:t>Method: .hdf through CALIPSO or Earthdata website</a:t>
            </a:r>
            <a:endParaRPr/>
          </a:p>
          <a:p>
            <a:pPr indent="-342900" lvl="0" marL="457200" rtl="0" algn="l">
              <a:lnSpc>
                <a:spcPct val="120000"/>
              </a:lnSpc>
              <a:spcBef>
                <a:spcPts val="0"/>
              </a:spcBef>
              <a:spcAft>
                <a:spcPts val="0"/>
              </a:spcAft>
              <a:buSzPts val="2000"/>
              <a:buChar char="•"/>
            </a:pPr>
            <a:r>
              <a:rPr lang="en-US"/>
              <a:t>Available Date Range: 06/2006 - 11/2021</a:t>
            </a:r>
            <a:endParaRPr/>
          </a:p>
          <a:p>
            <a:pPr indent="-342900" lvl="0" marL="457200" rtl="0" algn="l">
              <a:lnSpc>
                <a:spcPct val="120000"/>
              </a:lnSpc>
              <a:spcBef>
                <a:spcPts val="0"/>
              </a:spcBef>
              <a:spcAft>
                <a:spcPts val="0"/>
              </a:spcAft>
              <a:buSzPts val="2000"/>
              <a:buChar char="•"/>
            </a:pPr>
            <a:r>
              <a:rPr lang="en-US"/>
              <a:t>Website: </a:t>
            </a:r>
            <a:r>
              <a:rPr lang="en-US" u="sng">
                <a:solidFill>
                  <a:schemeClr val="hlink"/>
                </a:solidFill>
                <a:hlinkClick r:id="rId4"/>
              </a:rPr>
              <a:t>https://subset.larc.nasa.gov/calipso/</a:t>
            </a:r>
            <a:r>
              <a:rPr lang="en-US"/>
              <a:t> or </a:t>
            </a:r>
            <a:r>
              <a:rPr lang="en-US" u="sng">
                <a:solidFill>
                  <a:schemeClr val="hlink"/>
                </a:solidFill>
                <a:hlinkClick r:id="rId5"/>
              </a:rPr>
              <a:t>https://search.earthdata.nasa.gov/search</a:t>
            </a:r>
            <a:endParaRPr/>
          </a:p>
          <a:p>
            <a:pPr indent="-342900" lvl="0" marL="457200" rtl="0" algn="l">
              <a:lnSpc>
                <a:spcPct val="120000"/>
              </a:lnSpc>
              <a:spcBef>
                <a:spcPts val="0"/>
              </a:spcBef>
              <a:spcAft>
                <a:spcPts val="0"/>
              </a:spcAft>
              <a:buSzPts val="2000"/>
              <a:buChar char="•"/>
            </a:pPr>
            <a:r>
              <a:rPr lang="en-US"/>
              <a:t>Description:</a:t>
            </a:r>
            <a:endParaRPr/>
          </a:p>
          <a:p>
            <a:pPr indent="-342900" lvl="1" marL="914400" rtl="0" algn="l">
              <a:lnSpc>
                <a:spcPct val="120000"/>
              </a:lnSpc>
              <a:spcBef>
                <a:spcPts val="0"/>
              </a:spcBef>
              <a:spcAft>
                <a:spcPts val="0"/>
              </a:spcAft>
              <a:buSzPts val="2000"/>
              <a:buChar char="•"/>
            </a:pPr>
            <a:r>
              <a:rPr lang="en-US"/>
              <a:t>Provides latitude and longitude for measurements utilizing CALIPSO CALIOP IR instrumentation. Data is rather sparse based on the ground track of the satellite, and there are errors in the data from collection. A NASA Earthdata account is required to access the dataset</a:t>
            </a:r>
            <a:endParaRPr/>
          </a:p>
          <a:p>
            <a:pPr indent="0" lvl="0" marL="457200" rtl="0" algn="l">
              <a:lnSpc>
                <a:spcPct val="120000"/>
              </a:lnSpc>
              <a:spcBef>
                <a:spcPts val="0"/>
              </a:spcBef>
              <a:spcAft>
                <a:spcPts val="0"/>
              </a:spcAft>
              <a:buSzPts val="2000"/>
              <a:buNone/>
            </a:pPr>
            <a:r>
              <a:t/>
            </a:r>
            <a:endParaRPr/>
          </a:p>
        </p:txBody>
      </p:sp>
      <p:graphicFrame>
        <p:nvGraphicFramePr>
          <p:cNvPr id="312" name="Google Shape;312;g1050926bbb1_0_57"/>
          <p:cNvGraphicFramePr/>
          <p:nvPr/>
        </p:nvGraphicFramePr>
        <p:xfrm>
          <a:off x="3549843" y="5701438"/>
          <a:ext cx="3000000" cy="3000000"/>
        </p:xfrm>
        <a:graphic>
          <a:graphicData uri="http://schemas.openxmlformats.org/drawingml/2006/table">
            <a:tbl>
              <a:tblPr>
                <a:noFill/>
                <a:tableStyleId>{2741213C-72F4-4D8F-B33C-D1D4A8CBA562}</a:tableStyleId>
              </a:tblPr>
              <a:tblGrid>
                <a:gridCol w="5092275"/>
              </a:tblGrid>
              <a:tr h="364500">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chemeClr val="lt1"/>
                          </a:solidFill>
                        </a:rPr>
                        <a:t>Pros and Cons will be discussed in a later section</a:t>
                      </a:r>
                      <a:endParaRPr sz="15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r>
            </a:tbl>
          </a:graphicData>
        </a:graphic>
      </p:graphicFrame>
      <p:pic>
        <p:nvPicPr>
          <p:cNvPr id="313" name="Google Shape;313;g1050926bbb1_0_57"/>
          <p:cNvPicPr preferRelativeResize="0"/>
          <p:nvPr/>
        </p:nvPicPr>
        <p:blipFill>
          <a:blip r:embed="rId6">
            <a:alphaModFix/>
          </a:blip>
          <a:stretch>
            <a:fillRect/>
          </a:stretch>
        </p:blipFill>
        <p:spPr>
          <a:xfrm>
            <a:off x="10127125" y="0"/>
            <a:ext cx="1958275" cy="785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1050926bbb1_1_99"/>
          <p:cNvSpPr txBox="1"/>
          <p:nvPr>
            <p:ph type="title"/>
          </p:nvPr>
        </p:nvSpPr>
        <p:spPr>
          <a:xfrm>
            <a:off x="913775" y="618517"/>
            <a:ext cx="10364400" cy="1596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Technologies</a:t>
            </a:r>
            <a:endParaRPr/>
          </a:p>
        </p:txBody>
      </p:sp>
      <p:pic>
        <p:nvPicPr>
          <p:cNvPr id="320" name="Google Shape;320;g1050926bbb1_1_99"/>
          <p:cNvPicPr preferRelativeResize="0"/>
          <p:nvPr/>
        </p:nvPicPr>
        <p:blipFill>
          <a:blip r:embed="rId3">
            <a:alphaModFix/>
          </a:blip>
          <a:stretch>
            <a:fillRect/>
          </a:stretch>
        </p:blipFill>
        <p:spPr>
          <a:xfrm>
            <a:off x="1218575" y="2754226"/>
            <a:ext cx="1183984" cy="1149425"/>
          </a:xfrm>
          <a:prstGeom prst="rect">
            <a:avLst/>
          </a:prstGeom>
          <a:noFill/>
          <a:ln cap="flat" cmpd="sng" w="9525">
            <a:solidFill>
              <a:schemeClr val="dk2"/>
            </a:solidFill>
            <a:prstDash val="solid"/>
            <a:round/>
            <a:headEnd len="sm" w="sm" type="none"/>
            <a:tailEnd len="sm" w="sm" type="none"/>
          </a:ln>
        </p:spPr>
      </p:pic>
      <p:pic>
        <p:nvPicPr>
          <p:cNvPr id="321" name="Google Shape;321;g1050926bbb1_1_99"/>
          <p:cNvPicPr preferRelativeResize="0"/>
          <p:nvPr/>
        </p:nvPicPr>
        <p:blipFill>
          <a:blip r:embed="rId4">
            <a:alphaModFix/>
          </a:blip>
          <a:stretch>
            <a:fillRect/>
          </a:stretch>
        </p:blipFill>
        <p:spPr>
          <a:xfrm>
            <a:off x="1218575" y="3970638"/>
            <a:ext cx="2495450" cy="2259830"/>
          </a:xfrm>
          <a:prstGeom prst="rect">
            <a:avLst/>
          </a:prstGeom>
          <a:noFill/>
          <a:ln cap="flat" cmpd="sng" w="9525">
            <a:solidFill>
              <a:schemeClr val="dk2"/>
            </a:solidFill>
            <a:prstDash val="solid"/>
            <a:round/>
            <a:headEnd len="sm" w="sm" type="none"/>
            <a:tailEnd len="sm" w="sm" type="none"/>
          </a:ln>
        </p:spPr>
      </p:pic>
      <p:pic>
        <p:nvPicPr>
          <p:cNvPr id="322" name="Google Shape;322;g1050926bbb1_1_99"/>
          <p:cNvPicPr preferRelativeResize="0"/>
          <p:nvPr/>
        </p:nvPicPr>
        <p:blipFill>
          <a:blip r:embed="rId5">
            <a:alphaModFix/>
          </a:blip>
          <a:stretch>
            <a:fillRect/>
          </a:stretch>
        </p:blipFill>
        <p:spPr>
          <a:xfrm>
            <a:off x="2569750" y="2754213"/>
            <a:ext cx="1144275" cy="1149425"/>
          </a:xfrm>
          <a:prstGeom prst="rect">
            <a:avLst/>
          </a:prstGeom>
          <a:noFill/>
          <a:ln cap="flat" cmpd="sng" w="9525">
            <a:solidFill>
              <a:schemeClr val="dk2"/>
            </a:solidFill>
            <a:prstDash val="solid"/>
            <a:round/>
            <a:headEnd len="sm" w="sm" type="none"/>
            <a:tailEnd len="sm" w="sm" type="none"/>
          </a:ln>
        </p:spPr>
      </p:pic>
      <p:pic>
        <p:nvPicPr>
          <p:cNvPr id="323" name="Google Shape;323;g1050926bbb1_1_99"/>
          <p:cNvPicPr preferRelativeResize="0"/>
          <p:nvPr/>
        </p:nvPicPr>
        <p:blipFill>
          <a:blip r:embed="rId6">
            <a:alphaModFix/>
          </a:blip>
          <a:stretch>
            <a:fillRect/>
          </a:stretch>
        </p:blipFill>
        <p:spPr>
          <a:xfrm>
            <a:off x="4740988" y="2758776"/>
            <a:ext cx="2556629" cy="708000"/>
          </a:xfrm>
          <a:prstGeom prst="rect">
            <a:avLst/>
          </a:prstGeom>
          <a:noFill/>
          <a:ln cap="flat" cmpd="sng" w="9525">
            <a:solidFill>
              <a:schemeClr val="dk2"/>
            </a:solidFill>
            <a:prstDash val="solid"/>
            <a:round/>
            <a:headEnd len="sm" w="sm" type="none"/>
            <a:tailEnd len="sm" w="sm" type="none"/>
          </a:ln>
        </p:spPr>
      </p:pic>
      <p:grpSp>
        <p:nvGrpSpPr>
          <p:cNvPr id="324" name="Google Shape;324;g1050926bbb1_1_99"/>
          <p:cNvGrpSpPr/>
          <p:nvPr/>
        </p:nvGrpSpPr>
        <p:grpSpPr>
          <a:xfrm>
            <a:off x="8828095" y="2758786"/>
            <a:ext cx="2098785" cy="2717135"/>
            <a:chOff x="1202470" y="4336504"/>
            <a:chExt cx="1632407" cy="2263902"/>
          </a:xfrm>
        </p:grpSpPr>
        <p:pic>
          <p:nvPicPr>
            <p:cNvPr id="325" name="Google Shape;325;g1050926bbb1_1_99"/>
            <p:cNvPicPr preferRelativeResize="0"/>
            <p:nvPr/>
          </p:nvPicPr>
          <p:blipFill>
            <a:blip r:embed="rId7">
              <a:alphaModFix/>
            </a:blip>
            <a:stretch>
              <a:fillRect/>
            </a:stretch>
          </p:blipFill>
          <p:spPr>
            <a:xfrm>
              <a:off x="1202470" y="5734099"/>
              <a:ext cx="1632407" cy="866307"/>
            </a:xfrm>
            <a:prstGeom prst="rect">
              <a:avLst/>
            </a:prstGeom>
            <a:noFill/>
            <a:ln cap="flat" cmpd="sng" w="9525">
              <a:solidFill>
                <a:schemeClr val="dk2"/>
              </a:solidFill>
              <a:prstDash val="solid"/>
              <a:round/>
              <a:headEnd len="sm" w="sm" type="none"/>
              <a:tailEnd len="sm" w="sm" type="none"/>
            </a:ln>
          </p:spPr>
        </p:pic>
        <p:pic>
          <p:nvPicPr>
            <p:cNvPr id="326" name="Google Shape;326;g1050926bbb1_1_99"/>
            <p:cNvPicPr preferRelativeResize="0"/>
            <p:nvPr/>
          </p:nvPicPr>
          <p:blipFill>
            <a:blip r:embed="rId8">
              <a:alphaModFix/>
            </a:blip>
            <a:stretch>
              <a:fillRect/>
            </a:stretch>
          </p:blipFill>
          <p:spPr>
            <a:xfrm>
              <a:off x="1202475" y="4336504"/>
              <a:ext cx="1552575" cy="647700"/>
            </a:xfrm>
            <a:prstGeom prst="rect">
              <a:avLst/>
            </a:prstGeom>
            <a:noFill/>
            <a:ln cap="flat" cmpd="sng" w="9525">
              <a:solidFill>
                <a:schemeClr val="dk2"/>
              </a:solidFill>
              <a:prstDash val="solid"/>
              <a:round/>
              <a:headEnd len="sm" w="sm" type="none"/>
              <a:tailEnd len="sm" w="sm" type="none"/>
            </a:ln>
          </p:spPr>
        </p:pic>
        <p:pic>
          <p:nvPicPr>
            <p:cNvPr id="327" name="Google Shape;327;g1050926bbb1_1_99"/>
            <p:cNvPicPr preferRelativeResize="0"/>
            <p:nvPr/>
          </p:nvPicPr>
          <p:blipFill>
            <a:blip r:embed="rId9">
              <a:alphaModFix/>
            </a:blip>
            <a:stretch>
              <a:fillRect/>
            </a:stretch>
          </p:blipFill>
          <p:spPr>
            <a:xfrm>
              <a:off x="1202475" y="5084509"/>
              <a:ext cx="1552575" cy="556142"/>
            </a:xfrm>
            <a:prstGeom prst="rect">
              <a:avLst/>
            </a:prstGeom>
            <a:noFill/>
            <a:ln cap="flat" cmpd="sng" w="9525">
              <a:solidFill>
                <a:schemeClr val="dk2"/>
              </a:solidFill>
              <a:prstDash val="solid"/>
              <a:round/>
              <a:headEnd len="sm" w="sm" type="none"/>
              <a:tailEnd len="sm" w="sm" type="none"/>
            </a:ln>
          </p:spPr>
        </p:pic>
      </p:grpSp>
      <p:sp>
        <p:nvSpPr>
          <p:cNvPr id="328" name="Google Shape;328;g1050926bbb1_1_99"/>
          <p:cNvSpPr txBox="1"/>
          <p:nvPr/>
        </p:nvSpPr>
        <p:spPr>
          <a:xfrm>
            <a:off x="639000" y="1789175"/>
            <a:ext cx="3348300" cy="708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Twentieth Century"/>
              <a:buAutoNum type="arabicPeriod"/>
            </a:pPr>
            <a:r>
              <a:rPr lang="en-US" sz="1700">
                <a:latin typeface="Twentieth Century"/>
                <a:ea typeface="Twentieth Century"/>
                <a:cs typeface="Twentieth Century"/>
                <a:sym typeface="Twentieth Century"/>
              </a:rPr>
              <a:t>Data Storage: PostgreSQL on Google Cloud Platform</a:t>
            </a:r>
            <a:endParaRPr sz="1700">
              <a:latin typeface="Twentieth Century"/>
              <a:ea typeface="Twentieth Century"/>
              <a:cs typeface="Twentieth Century"/>
              <a:sym typeface="Twentieth Century"/>
            </a:endParaRPr>
          </a:p>
        </p:txBody>
      </p:sp>
      <p:sp>
        <p:nvSpPr>
          <p:cNvPr id="329" name="Google Shape;329;g1050926bbb1_1_99"/>
          <p:cNvSpPr txBox="1"/>
          <p:nvPr/>
        </p:nvSpPr>
        <p:spPr>
          <a:xfrm>
            <a:off x="4369750" y="1789175"/>
            <a:ext cx="3796500" cy="969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Twentieth Century"/>
              <a:buAutoNum type="arabicPeriod" startAt="2"/>
            </a:pPr>
            <a:r>
              <a:rPr lang="en-US" sz="1700">
                <a:latin typeface="Twentieth Century"/>
                <a:ea typeface="Twentieth Century"/>
                <a:cs typeface="Twentieth Century"/>
                <a:sym typeface="Twentieth Century"/>
              </a:rPr>
              <a:t>ETL, Data Fusion, and Exploratory Data Analysis on local machine and Google Colab</a:t>
            </a:r>
            <a:endParaRPr sz="1700">
              <a:latin typeface="Twentieth Century"/>
              <a:ea typeface="Twentieth Century"/>
              <a:cs typeface="Twentieth Century"/>
              <a:sym typeface="Twentieth Century"/>
            </a:endParaRPr>
          </a:p>
        </p:txBody>
      </p:sp>
      <p:pic>
        <p:nvPicPr>
          <p:cNvPr id="330" name="Google Shape;330;g1050926bbb1_1_99"/>
          <p:cNvPicPr preferRelativeResize="0"/>
          <p:nvPr/>
        </p:nvPicPr>
        <p:blipFill>
          <a:blip r:embed="rId10">
            <a:alphaModFix/>
          </a:blip>
          <a:stretch>
            <a:fillRect/>
          </a:stretch>
        </p:blipFill>
        <p:spPr>
          <a:xfrm>
            <a:off x="4740987" y="3578125"/>
            <a:ext cx="1941267" cy="708000"/>
          </a:xfrm>
          <a:prstGeom prst="rect">
            <a:avLst/>
          </a:prstGeom>
          <a:noFill/>
          <a:ln cap="flat" cmpd="sng" w="9525">
            <a:solidFill>
              <a:schemeClr val="dk2"/>
            </a:solidFill>
            <a:prstDash val="solid"/>
            <a:round/>
            <a:headEnd len="sm" w="sm" type="none"/>
            <a:tailEnd len="sm" w="sm" type="none"/>
          </a:ln>
        </p:spPr>
      </p:pic>
      <p:pic>
        <p:nvPicPr>
          <p:cNvPr id="331" name="Google Shape;331;g1050926bbb1_1_99"/>
          <p:cNvPicPr preferRelativeResize="0"/>
          <p:nvPr/>
        </p:nvPicPr>
        <p:blipFill>
          <a:blip r:embed="rId11">
            <a:alphaModFix/>
          </a:blip>
          <a:stretch>
            <a:fillRect/>
          </a:stretch>
        </p:blipFill>
        <p:spPr>
          <a:xfrm>
            <a:off x="4740987" y="4397475"/>
            <a:ext cx="1941275" cy="757133"/>
          </a:xfrm>
          <a:prstGeom prst="rect">
            <a:avLst/>
          </a:prstGeom>
          <a:noFill/>
          <a:ln cap="flat" cmpd="sng" w="9525">
            <a:solidFill>
              <a:schemeClr val="dk2"/>
            </a:solidFill>
            <a:prstDash val="solid"/>
            <a:round/>
            <a:headEnd len="sm" w="sm" type="none"/>
            <a:tailEnd len="sm" w="sm" type="none"/>
          </a:ln>
        </p:spPr>
      </p:pic>
      <p:sp>
        <p:nvSpPr>
          <p:cNvPr id="332" name="Google Shape;332;g1050926bbb1_1_99"/>
          <p:cNvSpPr txBox="1"/>
          <p:nvPr/>
        </p:nvSpPr>
        <p:spPr>
          <a:xfrm>
            <a:off x="8355200" y="1789175"/>
            <a:ext cx="3348300" cy="969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Twentieth Century"/>
              <a:buAutoNum type="arabicPeriod" startAt="3"/>
            </a:pPr>
            <a:r>
              <a:rPr lang="en-US" sz="1700">
                <a:latin typeface="Twentieth Century"/>
                <a:ea typeface="Twentieth Century"/>
                <a:cs typeface="Twentieth Century"/>
                <a:sym typeface="Twentieth Century"/>
              </a:rPr>
              <a:t>Modeling on local machine and Google Colab leveraging GPU for Deep Learning Models</a:t>
            </a:r>
            <a:endParaRPr sz="1700">
              <a:latin typeface="Twentieth Century"/>
              <a:ea typeface="Twentieth Century"/>
              <a:cs typeface="Twentieth Century"/>
              <a:sym typeface="Twentieth Century"/>
            </a:endParaRPr>
          </a:p>
        </p:txBody>
      </p:sp>
      <p:pic>
        <p:nvPicPr>
          <p:cNvPr id="333" name="Google Shape;333;g1050926bbb1_1_99"/>
          <p:cNvPicPr preferRelativeResize="0"/>
          <p:nvPr/>
        </p:nvPicPr>
        <p:blipFill>
          <a:blip r:embed="rId12">
            <a:alphaModFix/>
          </a:blip>
          <a:stretch>
            <a:fillRect/>
          </a:stretch>
        </p:blipFill>
        <p:spPr>
          <a:xfrm>
            <a:off x="4740988" y="5265950"/>
            <a:ext cx="1757926" cy="657438"/>
          </a:xfrm>
          <a:prstGeom prst="rect">
            <a:avLst/>
          </a:prstGeom>
          <a:noFill/>
          <a:ln cap="flat" cmpd="sng" w="9525">
            <a:solidFill>
              <a:schemeClr val="dk2"/>
            </a:solidFill>
            <a:prstDash val="solid"/>
            <a:round/>
            <a:headEnd len="sm" w="sm" type="none"/>
            <a:tailEnd len="sm" w="sm" type="none"/>
          </a:ln>
        </p:spPr>
      </p:pic>
      <p:pic>
        <p:nvPicPr>
          <p:cNvPr id="334" name="Google Shape;334;g1050926bbb1_1_99"/>
          <p:cNvPicPr preferRelativeResize="0"/>
          <p:nvPr/>
        </p:nvPicPr>
        <p:blipFill>
          <a:blip r:embed="rId13">
            <a:alphaModFix/>
          </a:blip>
          <a:stretch>
            <a:fillRect/>
          </a:stretch>
        </p:blipFill>
        <p:spPr>
          <a:xfrm>
            <a:off x="4740987" y="6085301"/>
            <a:ext cx="1941275" cy="528515"/>
          </a:xfrm>
          <a:prstGeom prst="rect">
            <a:avLst/>
          </a:prstGeom>
          <a:noFill/>
          <a:ln cap="flat" cmpd="sng" w="9525">
            <a:solidFill>
              <a:schemeClr val="dk2"/>
            </a:solidFill>
            <a:prstDash val="solid"/>
            <a:round/>
            <a:headEnd len="sm" w="sm" type="none"/>
            <a:tailEnd len="sm" w="sm" type="none"/>
          </a:ln>
        </p:spPr>
      </p:pic>
      <p:pic>
        <p:nvPicPr>
          <p:cNvPr id="335" name="Google Shape;335;g1050926bbb1_1_99"/>
          <p:cNvPicPr preferRelativeResize="0"/>
          <p:nvPr/>
        </p:nvPicPr>
        <p:blipFill>
          <a:blip r:embed="rId14">
            <a:alphaModFix/>
          </a:blip>
          <a:stretch>
            <a:fillRect/>
          </a:stretch>
        </p:blipFill>
        <p:spPr>
          <a:xfrm>
            <a:off x="10127125" y="0"/>
            <a:ext cx="1958275" cy="785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1050926bbb1_1_105"/>
          <p:cNvSpPr txBox="1"/>
          <p:nvPr>
            <p:ph type="title"/>
          </p:nvPr>
        </p:nvSpPr>
        <p:spPr>
          <a:xfrm>
            <a:off x="913775" y="618517"/>
            <a:ext cx="10364400" cy="1596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 Pipeline Workflow</a:t>
            </a:r>
            <a:endParaRPr/>
          </a:p>
        </p:txBody>
      </p:sp>
      <p:sp>
        <p:nvSpPr>
          <p:cNvPr id="342" name="Google Shape;342;g1050926bbb1_1_105"/>
          <p:cNvSpPr/>
          <p:nvPr/>
        </p:nvSpPr>
        <p:spPr>
          <a:xfrm>
            <a:off x="268275" y="2778514"/>
            <a:ext cx="2006400" cy="139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Allen Coral</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WCMC</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ReefBase</a:t>
            </a:r>
            <a:endParaRPr>
              <a:solidFill>
                <a:schemeClr val="dk1"/>
              </a:solidFill>
            </a:endParaRPr>
          </a:p>
          <a:p>
            <a:pPr indent="0" lvl="0" marL="0" rtl="0" algn="l">
              <a:spcBef>
                <a:spcPts val="0"/>
              </a:spcBef>
              <a:spcAft>
                <a:spcPts val="0"/>
              </a:spcAft>
              <a:buNone/>
            </a:pPr>
            <a:r>
              <a:rPr lang="en-US">
                <a:solidFill>
                  <a:schemeClr val="dk1"/>
                </a:solidFill>
              </a:rPr>
              <a:t>Florida Bleachwatch</a:t>
            </a:r>
            <a:endParaRPr/>
          </a:p>
        </p:txBody>
      </p:sp>
      <p:sp>
        <p:nvSpPr>
          <p:cNvPr id="343" name="Google Shape;343;g1050926bbb1_1_105"/>
          <p:cNvSpPr/>
          <p:nvPr/>
        </p:nvSpPr>
        <p:spPr>
          <a:xfrm>
            <a:off x="268275" y="4455494"/>
            <a:ext cx="2006400" cy="12024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1"/>
                </a:solidFill>
              </a:rPr>
              <a:t>NOAA Bleaching Alert</a:t>
            </a:r>
            <a:endParaRPr>
              <a:solidFill>
                <a:schemeClr val="dk1"/>
              </a:solidFill>
            </a:endParaRPr>
          </a:p>
          <a:p>
            <a:pPr indent="0" lvl="0" marL="0" rtl="0" algn="l">
              <a:spcBef>
                <a:spcPts val="0"/>
              </a:spcBef>
              <a:spcAft>
                <a:spcPts val="0"/>
              </a:spcAft>
              <a:buNone/>
            </a:pPr>
            <a:r>
              <a:rPr lang="en-US">
                <a:solidFill>
                  <a:schemeClr val="dk1"/>
                </a:solidFill>
              </a:rPr>
              <a:t>Giovanni</a:t>
            </a:r>
            <a:endParaRPr>
              <a:solidFill>
                <a:schemeClr val="dk1"/>
              </a:solidFill>
            </a:endParaRPr>
          </a:p>
          <a:p>
            <a:pPr indent="0" lvl="0" marL="0" rtl="0" algn="l">
              <a:spcBef>
                <a:spcPts val="0"/>
              </a:spcBef>
              <a:spcAft>
                <a:spcPts val="0"/>
              </a:spcAft>
              <a:buNone/>
            </a:pPr>
            <a:r>
              <a:rPr lang="en-US">
                <a:solidFill>
                  <a:schemeClr val="dk1"/>
                </a:solidFill>
              </a:rPr>
              <a:t>Calipso</a:t>
            </a:r>
            <a:endParaRPr>
              <a:solidFill>
                <a:schemeClr val="dk1"/>
              </a:solidFill>
            </a:endParaRPr>
          </a:p>
        </p:txBody>
      </p:sp>
      <p:sp>
        <p:nvSpPr>
          <p:cNvPr id="344" name="Google Shape;344;g1050926bbb1_1_105"/>
          <p:cNvSpPr/>
          <p:nvPr/>
        </p:nvSpPr>
        <p:spPr>
          <a:xfrm>
            <a:off x="4181075" y="3718950"/>
            <a:ext cx="3121613" cy="1016975"/>
          </a:xfrm>
          <a:prstGeom prst="flowChartMagneticDrum">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Google Colab / Local Machine</a:t>
            </a:r>
            <a:endParaRPr/>
          </a:p>
        </p:txBody>
      </p:sp>
      <p:sp>
        <p:nvSpPr>
          <p:cNvPr id="345" name="Google Shape;345;g1050926bbb1_1_105"/>
          <p:cNvSpPr/>
          <p:nvPr/>
        </p:nvSpPr>
        <p:spPr>
          <a:xfrm>
            <a:off x="10195650" y="3429275"/>
            <a:ext cx="1431350" cy="1596300"/>
          </a:xfrm>
          <a:prstGeom prst="flowChartMagneticDisk">
            <a:avLst/>
          </a:prstGeom>
          <a:solidFill>
            <a:srgbClr val="4A70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PostgreSQL</a:t>
            </a:r>
            <a:endParaRPr>
              <a:solidFill>
                <a:schemeClr val="lt1"/>
              </a:solidFill>
            </a:endParaRPr>
          </a:p>
        </p:txBody>
      </p:sp>
      <p:sp>
        <p:nvSpPr>
          <p:cNvPr id="346" name="Google Shape;346;g1050926bbb1_1_105"/>
          <p:cNvSpPr txBox="1"/>
          <p:nvPr/>
        </p:nvSpPr>
        <p:spPr>
          <a:xfrm>
            <a:off x="2440975" y="3062250"/>
            <a:ext cx="1871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Twentieth Century"/>
                <a:ea typeface="Twentieth Century"/>
                <a:cs typeface="Twentieth Century"/>
                <a:sym typeface="Twentieth Century"/>
              </a:rPr>
              <a:t>1. </a:t>
            </a:r>
            <a:r>
              <a:rPr lang="en-US" sz="1500">
                <a:latin typeface="Twentieth Century"/>
                <a:ea typeface="Twentieth Century"/>
                <a:cs typeface="Twentieth Century"/>
                <a:sym typeface="Twentieth Century"/>
              </a:rPr>
              <a:t>Direct Download </a:t>
            </a:r>
            <a:endParaRPr sz="1500">
              <a:latin typeface="Twentieth Century"/>
              <a:ea typeface="Twentieth Century"/>
              <a:cs typeface="Twentieth Century"/>
              <a:sym typeface="Twentieth Century"/>
            </a:endParaRPr>
          </a:p>
        </p:txBody>
      </p:sp>
      <p:sp>
        <p:nvSpPr>
          <p:cNvPr id="347" name="Google Shape;347;g1050926bbb1_1_105"/>
          <p:cNvSpPr txBox="1"/>
          <p:nvPr/>
        </p:nvSpPr>
        <p:spPr>
          <a:xfrm>
            <a:off x="2507725" y="5065050"/>
            <a:ext cx="1431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Twentieth Century"/>
                <a:ea typeface="Twentieth Century"/>
                <a:cs typeface="Twentieth Century"/>
                <a:sym typeface="Twentieth Century"/>
              </a:rPr>
              <a:t>1. </a:t>
            </a:r>
            <a:r>
              <a:rPr lang="en-US" sz="1500">
                <a:latin typeface="Twentieth Century"/>
                <a:ea typeface="Twentieth Century"/>
                <a:cs typeface="Twentieth Century"/>
                <a:sym typeface="Twentieth Century"/>
              </a:rPr>
              <a:t>API</a:t>
            </a:r>
            <a:endParaRPr sz="1500">
              <a:latin typeface="Twentieth Century"/>
              <a:ea typeface="Twentieth Century"/>
              <a:cs typeface="Twentieth Century"/>
              <a:sym typeface="Twentieth Century"/>
            </a:endParaRPr>
          </a:p>
        </p:txBody>
      </p:sp>
      <p:sp>
        <p:nvSpPr>
          <p:cNvPr id="348" name="Google Shape;348;g1050926bbb1_1_105"/>
          <p:cNvSpPr/>
          <p:nvPr/>
        </p:nvSpPr>
        <p:spPr>
          <a:xfrm>
            <a:off x="4403450" y="4735925"/>
            <a:ext cx="140400" cy="1467900"/>
          </a:xfrm>
          <a:prstGeom prst="upDown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1050926bbb1_1_105"/>
          <p:cNvSpPr/>
          <p:nvPr/>
        </p:nvSpPr>
        <p:spPr>
          <a:xfrm>
            <a:off x="4403450" y="6203850"/>
            <a:ext cx="2262000" cy="3267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2. Data Preprocessing</a:t>
            </a:r>
            <a:endParaRPr/>
          </a:p>
        </p:txBody>
      </p:sp>
      <p:sp>
        <p:nvSpPr>
          <p:cNvPr id="350" name="Google Shape;350;g1050926bbb1_1_105"/>
          <p:cNvSpPr/>
          <p:nvPr/>
        </p:nvSpPr>
        <p:spPr>
          <a:xfrm>
            <a:off x="5855825" y="792350"/>
            <a:ext cx="5786700" cy="22698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t>Challenges: </a:t>
            </a:r>
            <a:endParaRPr b="1" sz="1600"/>
          </a:p>
          <a:p>
            <a:pPr indent="-330200" lvl="0" marL="457200" rtl="0" algn="l">
              <a:spcBef>
                <a:spcPts val="0"/>
              </a:spcBef>
              <a:spcAft>
                <a:spcPts val="0"/>
              </a:spcAft>
              <a:buSzPts val="1600"/>
              <a:buChar char="●"/>
            </a:pPr>
            <a:r>
              <a:rPr lang="en-US" sz="1600"/>
              <a:t>Performing spatial joins in using postGIS on larger datasets was time consuming → </a:t>
            </a:r>
            <a:endParaRPr sz="1600"/>
          </a:p>
          <a:p>
            <a:pPr indent="0" lvl="0" marL="457200" rtl="0" algn="l">
              <a:spcBef>
                <a:spcPts val="0"/>
              </a:spcBef>
              <a:spcAft>
                <a:spcPts val="0"/>
              </a:spcAft>
              <a:buNone/>
            </a:pPr>
            <a:r>
              <a:rPr lang="en-US" sz="1600"/>
              <a:t>needed to perform joins on local machine or Colab+</a:t>
            </a:r>
            <a:br>
              <a:rPr lang="en-US" sz="1600"/>
            </a:br>
            <a:endParaRPr sz="1600"/>
          </a:p>
          <a:p>
            <a:pPr indent="-330200" lvl="0" marL="457200" rtl="0" algn="l">
              <a:spcBef>
                <a:spcPts val="0"/>
              </a:spcBef>
              <a:spcAft>
                <a:spcPts val="0"/>
              </a:spcAft>
              <a:buSzPts val="1600"/>
              <a:buChar char="●"/>
            </a:pPr>
            <a:r>
              <a:rPr lang="en-US" sz="1600"/>
              <a:t>Inserting data into PostgreSQL database was extremely time consuming → Google Colab TPU accelerator sped up the process by ~10x!</a:t>
            </a:r>
            <a:endParaRPr sz="1600"/>
          </a:p>
        </p:txBody>
      </p:sp>
      <p:sp>
        <p:nvSpPr>
          <p:cNvPr id="351" name="Google Shape;351;g1050926bbb1_1_105"/>
          <p:cNvSpPr/>
          <p:nvPr/>
        </p:nvSpPr>
        <p:spPr>
          <a:xfrm>
            <a:off x="4743500" y="4735925"/>
            <a:ext cx="140400" cy="1017000"/>
          </a:xfrm>
          <a:prstGeom prst="upDown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1050926bbb1_1_105"/>
          <p:cNvSpPr/>
          <p:nvPr/>
        </p:nvSpPr>
        <p:spPr>
          <a:xfrm>
            <a:off x="4743400" y="5802150"/>
            <a:ext cx="1518900" cy="3267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5</a:t>
            </a:r>
            <a:r>
              <a:rPr lang="en-US"/>
              <a:t>. </a:t>
            </a:r>
            <a:r>
              <a:rPr lang="en-US" sz="1700">
                <a:solidFill>
                  <a:schemeClr val="dk1"/>
                </a:solidFill>
                <a:latin typeface="Twentieth Century"/>
                <a:ea typeface="Twentieth Century"/>
                <a:cs typeface="Twentieth Century"/>
                <a:sym typeface="Twentieth Century"/>
              </a:rPr>
              <a:t>Data Fusion</a:t>
            </a:r>
            <a:endParaRPr/>
          </a:p>
        </p:txBody>
      </p:sp>
      <p:cxnSp>
        <p:nvCxnSpPr>
          <p:cNvPr id="353" name="Google Shape;353;g1050926bbb1_1_105"/>
          <p:cNvCxnSpPr>
            <a:stCxn id="342" idx="3"/>
            <a:endCxn id="344" idx="1"/>
          </p:cNvCxnSpPr>
          <p:nvPr/>
        </p:nvCxnSpPr>
        <p:spPr>
          <a:xfrm>
            <a:off x="2274675" y="3477814"/>
            <a:ext cx="1906500" cy="749700"/>
          </a:xfrm>
          <a:prstGeom prst="bentConnector3">
            <a:avLst>
              <a:gd fmla="val 49997" name="adj1"/>
            </a:avLst>
          </a:prstGeom>
          <a:noFill/>
          <a:ln cap="flat" cmpd="sng" w="9525">
            <a:solidFill>
              <a:schemeClr val="dk2"/>
            </a:solidFill>
            <a:prstDash val="solid"/>
            <a:round/>
            <a:headEnd len="med" w="med" type="none"/>
            <a:tailEnd len="med" w="med" type="none"/>
          </a:ln>
        </p:spPr>
      </p:cxnSp>
      <p:cxnSp>
        <p:nvCxnSpPr>
          <p:cNvPr id="354" name="Google Shape;354;g1050926bbb1_1_105"/>
          <p:cNvCxnSpPr>
            <a:stCxn id="343" idx="3"/>
            <a:endCxn id="344" idx="1"/>
          </p:cNvCxnSpPr>
          <p:nvPr/>
        </p:nvCxnSpPr>
        <p:spPr>
          <a:xfrm flipH="1" rot="10800000">
            <a:off x="2274675" y="4227494"/>
            <a:ext cx="1906500" cy="829200"/>
          </a:xfrm>
          <a:prstGeom prst="bentConnector3">
            <a:avLst>
              <a:gd fmla="val 49997" name="adj1"/>
            </a:avLst>
          </a:prstGeom>
          <a:noFill/>
          <a:ln cap="flat" cmpd="sng" w="9525">
            <a:solidFill>
              <a:schemeClr val="dk2"/>
            </a:solidFill>
            <a:prstDash val="solid"/>
            <a:round/>
            <a:headEnd len="med" w="med" type="none"/>
            <a:tailEnd len="med" w="med" type="none"/>
          </a:ln>
        </p:spPr>
      </p:cxnSp>
      <p:sp>
        <p:nvSpPr>
          <p:cNvPr id="355" name="Google Shape;355;g1050926bbb1_1_105"/>
          <p:cNvSpPr txBox="1"/>
          <p:nvPr/>
        </p:nvSpPr>
        <p:spPr>
          <a:xfrm>
            <a:off x="7618175" y="3254625"/>
            <a:ext cx="2262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Twentieth Century"/>
                <a:ea typeface="Twentieth Century"/>
                <a:cs typeface="Twentieth Century"/>
                <a:sym typeface="Twentieth Century"/>
              </a:rPr>
              <a:t>3. Insert data into DB</a:t>
            </a:r>
            <a:endParaRPr sz="1700">
              <a:latin typeface="Twentieth Century"/>
              <a:ea typeface="Twentieth Century"/>
              <a:cs typeface="Twentieth Century"/>
              <a:sym typeface="Twentieth Century"/>
            </a:endParaRPr>
          </a:p>
        </p:txBody>
      </p:sp>
      <p:sp>
        <p:nvSpPr>
          <p:cNvPr id="356" name="Google Shape;356;g1050926bbb1_1_105"/>
          <p:cNvSpPr txBox="1"/>
          <p:nvPr/>
        </p:nvSpPr>
        <p:spPr>
          <a:xfrm>
            <a:off x="7859950" y="3860850"/>
            <a:ext cx="1906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Twentieth Century"/>
                <a:ea typeface="Twentieth Century"/>
                <a:cs typeface="Twentieth Century"/>
                <a:sym typeface="Twentieth Century"/>
              </a:rPr>
              <a:t>4</a:t>
            </a:r>
            <a:r>
              <a:rPr lang="en-US" sz="1700">
                <a:latin typeface="Twentieth Century"/>
                <a:ea typeface="Twentieth Century"/>
                <a:cs typeface="Twentieth Century"/>
                <a:sym typeface="Twentieth Century"/>
              </a:rPr>
              <a:t>. Query DB</a:t>
            </a:r>
            <a:endParaRPr sz="1700">
              <a:latin typeface="Twentieth Century"/>
              <a:ea typeface="Twentieth Century"/>
              <a:cs typeface="Twentieth Century"/>
              <a:sym typeface="Twentieth Century"/>
            </a:endParaRPr>
          </a:p>
        </p:txBody>
      </p:sp>
      <p:sp>
        <p:nvSpPr>
          <p:cNvPr id="357" name="Google Shape;357;g1050926bbb1_1_105"/>
          <p:cNvSpPr/>
          <p:nvPr/>
        </p:nvSpPr>
        <p:spPr>
          <a:xfrm>
            <a:off x="7501775" y="3681075"/>
            <a:ext cx="2494800" cy="263700"/>
          </a:xfrm>
          <a:prstGeom prst="rightArrow">
            <a:avLst>
              <a:gd fmla="val 50000" name="adj1"/>
              <a:gd fmla="val 50000" name="adj2"/>
            </a:avLst>
          </a:prstGeom>
          <a:solidFill>
            <a:srgbClr val="4A70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1050926bbb1_1_105"/>
          <p:cNvSpPr/>
          <p:nvPr/>
        </p:nvSpPr>
        <p:spPr>
          <a:xfrm>
            <a:off x="7501775" y="4191800"/>
            <a:ext cx="2494800" cy="263700"/>
          </a:xfrm>
          <a:prstGeom prst="left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1050926bbb1_1_105"/>
          <p:cNvSpPr/>
          <p:nvPr/>
        </p:nvSpPr>
        <p:spPr>
          <a:xfrm>
            <a:off x="7403850" y="5055288"/>
            <a:ext cx="2057700" cy="829200"/>
          </a:xfrm>
          <a:prstGeom prst="parallelogram">
            <a:avLst>
              <a:gd fmla="val 25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Fused Dataset</a:t>
            </a:r>
            <a:endParaRPr/>
          </a:p>
        </p:txBody>
      </p:sp>
      <p:cxnSp>
        <p:nvCxnSpPr>
          <p:cNvPr id="360" name="Google Shape;360;g1050926bbb1_1_105"/>
          <p:cNvCxnSpPr>
            <a:stCxn id="344" idx="2"/>
            <a:endCxn id="359" idx="5"/>
          </p:cNvCxnSpPr>
          <p:nvPr/>
        </p:nvCxnSpPr>
        <p:spPr>
          <a:xfrm flipH="1" rot="-5400000">
            <a:off x="6257581" y="4220225"/>
            <a:ext cx="734100" cy="1765500"/>
          </a:xfrm>
          <a:prstGeom prst="bentConnector2">
            <a:avLst/>
          </a:prstGeom>
          <a:noFill/>
          <a:ln cap="flat" cmpd="sng" w="9525">
            <a:solidFill>
              <a:schemeClr val="dk2"/>
            </a:solidFill>
            <a:prstDash val="solid"/>
            <a:round/>
            <a:headEnd len="med" w="med" type="none"/>
            <a:tailEnd len="med" w="med" type="triangle"/>
          </a:ln>
        </p:spPr>
      </p:cxnSp>
      <p:cxnSp>
        <p:nvCxnSpPr>
          <p:cNvPr id="361" name="Google Shape;361;g1050926bbb1_1_105"/>
          <p:cNvCxnSpPr>
            <a:stCxn id="359" idx="2"/>
            <a:endCxn id="345" idx="3"/>
          </p:cNvCxnSpPr>
          <p:nvPr/>
        </p:nvCxnSpPr>
        <p:spPr>
          <a:xfrm flipH="1" rot="10800000">
            <a:off x="9357900" y="5025588"/>
            <a:ext cx="1553400" cy="444300"/>
          </a:xfrm>
          <a:prstGeom prst="bentConnector2">
            <a:avLst/>
          </a:prstGeom>
          <a:noFill/>
          <a:ln cap="flat" cmpd="sng" w="9525">
            <a:solidFill>
              <a:schemeClr val="dk2"/>
            </a:solidFill>
            <a:prstDash val="solid"/>
            <a:round/>
            <a:headEnd len="med" w="med" type="none"/>
            <a:tailEnd len="med" w="med" type="triangle"/>
          </a:ln>
        </p:spPr>
      </p:cxnSp>
      <p:pic>
        <p:nvPicPr>
          <p:cNvPr id="362" name="Google Shape;362;g1050926bbb1_1_105"/>
          <p:cNvPicPr preferRelativeResize="0"/>
          <p:nvPr/>
        </p:nvPicPr>
        <p:blipFill>
          <a:blip r:embed="rId3">
            <a:alphaModFix/>
          </a:blip>
          <a:stretch>
            <a:fillRect/>
          </a:stretch>
        </p:blipFill>
        <p:spPr>
          <a:xfrm>
            <a:off x="10127125" y="0"/>
            <a:ext cx="1958275" cy="785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104ae16b8c5_6_190"/>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800"/>
              <a:buFont typeface="Arial"/>
              <a:buNone/>
            </a:pPr>
            <a:r>
              <a:rPr lang="en-US"/>
              <a:t>Technical Area 2: Time-Align and Geo-Align with Corresponding CALIPSO Data Questions</a:t>
            </a:r>
            <a:endParaRPr/>
          </a:p>
        </p:txBody>
      </p:sp>
      <p:sp>
        <p:nvSpPr>
          <p:cNvPr id="369" name="Google Shape;369;g104ae16b8c5_6_190"/>
          <p:cNvSpPr txBox="1"/>
          <p:nvPr/>
        </p:nvSpPr>
        <p:spPr>
          <a:xfrm>
            <a:off x="157475" y="4292125"/>
            <a:ext cx="11876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a:t> </a:t>
            </a:r>
            <a:endParaRPr/>
          </a:p>
        </p:txBody>
      </p:sp>
      <p:sp>
        <p:nvSpPr>
          <p:cNvPr id="370" name="Google Shape;370;g104ae16b8c5_6_190"/>
          <p:cNvSpPr txBox="1"/>
          <p:nvPr>
            <p:ph idx="1" type="body"/>
          </p:nvPr>
        </p:nvSpPr>
        <p:spPr>
          <a:xfrm>
            <a:off x="881500" y="2019225"/>
            <a:ext cx="10363800" cy="40221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None/>
            </a:pPr>
            <a:r>
              <a:rPr lang="en-US" u="sng"/>
              <a:t>Goal:</a:t>
            </a:r>
            <a:r>
              <a:rPr lang="en-US"/>
              <a:t> </a:t>
            </a:r>
            <a:r>
              <a:rPr lang="en-US"/>
              <a:t>Develop API clients for the CALIPSO database to acquire necessary data for neural network training and inference. </a:t>
            </a:r>
            <a:endParaRPr/>
          </a:p>
        </p:txBody>
      </p:sp>
      <p:graphicFrame>
        <p:nvGraphicFramePr>
          <p:cNvPr id="371" name="Google Shape;371;g104ae16b8c5_6_190"/>
          <p:cNvGraphicFramePr/>
          <p:nvPr/>
        </p:nvGraphicFramePr>
        <p:xfrm>
          <a:off x="913775" y="2810725"/>
          <a:ext cx="3000000" cy="3000000"/>
        </p:xfrm>
        <a:graphic>
          <a:graphicData uri="http://schemas.openxmlformats.org/drawingml/2006/table">
            <a:tbl>
              <a:tblPr>
                <a:noFill/>
                <a:tableStyleId>{2741213C-72F4-4D8F-B33C-D1D4A8CBA562}</a:tableStyleId>
              </a:tblPr>
              <a:tblGrid>
                <a:gridCol w="1462800"/>
                <a:gridCol w="2689075"/>
                <a:gridCol w="2343900"/>
                <a:gridCol w="3636450"/>
              </a:tblGrid>
              <a:tr h="324350">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lt1"/>
                          </a:solidFill>
                        </a:rPr>
                        <a:t>Data</a:t>
                      </a:r>
                      <a:endParaRPr sz="14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lt1"/>
                          </a:solidFill>
                        </a:rPr>
                        <a:t>Source</a:t>
                      </a:r>
                      <a:endParaRPr sz="14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l">
                        <a:lnSpc>
                          <a:spcPct val="100000"/>
                        </a:lnSpc>
                        <a:spcBef>
                          <a:spcPts val="0"/>
                        </a:spcBef>
                        <a:spcAft>
                          <a:spcPts val="0"/>
                        </a:spcAft>
                        <a:buNone/>
                      </a:pPr>
                      <a:r>
                        <a:rPr lang="en-US">
                          <a:solidFill>
                            <a:schemeClr val="lt1"/>
                          </a:solidFill>
                        </a:rPr>
                        <a:t>Description</a:t>
                      </a:r>
                      <a:endParaRPr sz="14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lt1"/>
                          </a:solidFill>
                        </a:rPr>
                        <a:t>Notes</a:t>
                      </a:r>
                      <a:endParaRPr sz="14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r>
              <a:tr h="324350">
                <a:tc rowSpan="5">
                  <a:txBody>
                    <a:bodyPr/>
                    <a:lstStyle/>
                    <a:p>
                      <a:pPr indent="0" lvl="0" marL="0" rtl="0" algn="l">
                        <a:spcBef>
                          <a:spcPts val="0"/>
                        </a:spcBef>
                        <a:spcAft>
                          <a:spcPts val="0"/>
                        </a:spcAft>
                        <a:buNone/>
                      </a:pPr>
                      <a:r>
                        <a:rPr lang="en-US"/>
                        <a:t>Labels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Allen Coral Atlas</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rowSpan="5">
                  <a:txBody>
                    <a:bodyPr/>
                    <a:lstStyle/>
                    <a:p>
                      <a:pPr indent="0" lvl="0" marL="0" rtl="0" algn="l">
                        <a:spcBef>
                          <a:spcPts val="0"/>
                        </a:spcBef>
                        <a:spcAft>
                          <a:spcPts val="0"/>
                        </a:spcAft>
                        <a:buNone/>
                      </a:pPr>
                      <a:r>
                        <a:rPr lang="en-US"/>
                        <a:t>0: “Other”</a:t>
                      </a:r>
                      <a:endParaRPr/>
                    </a:p>
                    <a:p>
                      <a:pPr indent="0" lvl="0" marL="0" rtl="0" algn="l">
                        <a:spcBef>
                          <a:spcPts val="0"/>
                        </a:spcBef>
                        <a:spcAft>
                          <a:spcPts val="0"/>
                        </a:spcAft>
                        <a:buNone/>
                      </a:pPr>
                      <a:r>
                        <a:rPr lang="en-US"/>
                        <a:t>1: “Coral”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rowSpan="5">
                  <a:txBody>
                    <a:bodyPr/>
                    <a:lstStyle/>
                    <a:p>
                      <a:pPr indent="0" lvl="0" marL="0" rtl="0" algn="l">
                        <a:spcBef>
                          <a:spcPts val="0"/>
                        </a:spcBef>
                        <a:spcAft>
                          <a:spcPts val="0"/>
                        </a:spcAft>
                        <a:buNone/>
                      </a:pPr>
                      <a:r>
                        <a:rPr lang="en-US"/>
                        <a:t>All data is joined to the closest CALIPSO point available. Allen Coral Atlas acts as the primary label source with it’s “Coral/Algae” label. These observations or correlated with the other reef location databases to separate the “Coral” from the “Algae” in the Allen Coral Atlas </a:t>
                      </a:r>
                      <a:r>
                        <a:rPr lang="en-US"/>
                        <a:t>database</a:t>
                      </a:r>
                      <a:r>
                        <a:rPr lang="en-US"/>
                        <a: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499025">
                <a:tc vMerge="1"/>
                <a:tc>
                  <a:txBody>
                    <a:bodyPr/>
                    <a:lstStyle/>
                    <a:p>
                      <a:pPr indent="0" lvl="0" marL="0" marR="0" rtl="0" algn="l">
                        <a:lnSpc>
                          <a:spcPct val="100000"/>
                        </a:lnSpc>
                        <a:spcBef>
                          <a:spcPts val="0"/>
                        </a:spcBef>
                        <a:spcAft>
                          <a:spcPts val="0"/>
                        </a:spcAft>
                        <a:buNone/>
                      </a:pPr>
                      <a:r>
                        <a:rPr lang="en-US"/>
                        <a:t>World Conservation Monitoring Centre (WCMC)</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vMerge="1"/>
                <a:tc vMerge="1"/>
              </a:tr>
              <a:tr h="324350">
                <a:tc vMerge="1"/>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ReefBase</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vMerge="1"/>
                <a:tc vMerge="1"/>
              </a:tr>
              <a:tr h="324350">
                <a:tc vMerge="1"/>
                <a:tc>
                  <a:txBody>
                    <a:bodyPr/>
                    <a:lstStyle/>
                    <a:p>
                      <a:pPr indent="0" lvl="0" marL="0" marR="0" rtl="0" algn="l">
                        <a:lnSpc>
                          <a:spcPct val="100000"/>
                        </a:lnSpc>
                        <a:spcBef>
                          <a:spcPts val="0"/>
                        </a:spcBef>
                        <a:spcAft>
                          <a:spcPts val="0"/>
                        </a:spcAft>
                        <a:buNone/>
                      </a:pPr>
                      <a:r>
                        <a:rPr lang="en-US"/>
                        <a:t>Bleachwatch</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vMerge="1"/>
                <a:tc vMerge="1"/>
              </a:tr>
              <a:tr h="499025">
                <a:tc vMerge="1"/>
                <a:tc>
                  <a:txBody>
                    <a:bodyPr/>
                    <a:lstStyle/>
                    <a:p>
                      <a:pPr indent="0" lvl="0" marL="0" rtl="0" algn="l">
                        <a:spcBef>
                          <a:spcPts val="0"/>
                        </a:spcBef>
                        <a:spcAft>
                          <a:spcPts val="0"/>
                        </a:spcAft>
                        <a:buClr>
                          <a:schemeClr val="dk1"/>
                        </a:buClr>
                        <a:buSzPts val="1400"/>
                        <a:buFont typeface="Arial"/>
                        <a:buNone/>
                      </a:pPr>
                      <a:r>
                        <a:rPr lang="en-US">
                          <a:solidFill>
                            <a:schemeClr val="dk1"/>
                          </a:solidFill>
                        </a:rPr>
                        <a:t>NOAA Coastwatch Coral Reef Watch Bleaching Alert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vMerge="1"/>
                <a:tc vMerge="1"/>
              </a:tr>
              <a:tr h="459275">
                <a:tc rowSpan="3">
                  <a:txBody>
                    <a:bodyPr/>
                    <a:lstStyle/>
                    <a:p>
                      <a:pPr indent="0" lvl="0" marL="0" rtl="0" algn="l">
                        <a:spcBef>
                          <a:spcPts val="0"/>
                        </a:spcBef>
                        <a:spcAft>
                          <a:spcPts val="0"/>
                        </a:spcAft>
                        <a:buNone/>
                      </a:pPr>
                      <a:r>
                        <a:rPr lang="en-US"/>
                        <a:t>Features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rowSpan="3">
                  <a:txBody>
                    <a:bodyPr/>
                    <a:lstStyle/>
                    <a:p>
                      <a:pPr indent="0" lvl="0" marL="0" rtl="0" algn="l">
                        <a:spcBef>
                          <a:spcPts val="0"/>
                        </a:spcBef>
                        <a:spcAft>
                          <a:spcPts val="0"/>
                        </a:spcAft>
                        <a:buNone/>
                      </a:pPr>
                      <a:r>
                        <a:rPr lang="en-US"/>
                        <a:t>CALIPSO Reflectance Data</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rowSpan="3">
                  <a:txBody>
                    <a:bodyPr/>
                    <a:lstStyle/>
                    <a:p>
                      <a:pPr indent="0" lvl="0" marL="0" rtl="0" algn="l">
                        <a:spcBef>
                          <a:spcPts val="0"/>
                        </a:spcBef>
                        <a:spcAft>
                          <a:spcPts val="0"/>
                        </a:spcAft>
                        <a:buNone/>
                      </a:pPr>
                      <a:r>
                        <a:rPr lang="en-US">
                          <a:solidFill>
                            <a:schemeClr val="dk1"/>
                          </a:solidFill>
                        </a:rPr>
                        <a:t>300 CALIPSO reflectance values for differing altitudes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rowSpan="3">
                  <a:txBody>
                    <a:bodyPr/>
                    <a:lstStyle/>
                    <a:p>
                      <a:pPr indent="0" lvl="0" marL="0" rtl="0" algn="l">
                        <a:spcBef>
                          <a:spcPts val="0"/>
                        </a:spcBef>
                        <a:spcAft>
                          <a:spcPts val="0"/>
                        </a:spcAft>
                        <a:buNone/>
                      </a:pPr>
                      <a:r>
                        <a:rPr lang="en-US"/>
                        <a:t>Several challenges in collection and instrumentation limit the viability of Reflectance data in modelling</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459275">
                <a:tc vMerge="1"/>
                <a:tc vMerge="1"/>
                <a:tc vMerge="1"/>
                <a:tc vMerge="1"/>
              </a:tr>
              <a:tr h="81875">
                <a:tc vMerge="1"/>
                <a:tc vMerge="1"/>
                <a:tc vMerge="1"/>
                <a:tc vMerge="1"/>
              </a:tr>
            </a:tbl>
          </a:graphicData>
        </a:graphic>
      </p:graphicFrame>
      <p:pic>
        <p:nvPicPr>
          <p:cNvPr id="372" name="Google Shape;372;g104ae16b8c5_6_190"/>
          <p:cNvPicPr preferRelativeResize="0"/>
          <p:nvPr/>
        </p:nvPicPr>
        <p:blipFill>
          <a:blip r:embed="rId3">
            <a:alphaModFix/>
          </a:blip>
          <a:stretch>
            <a:fillRect/>
          </a:stretch>
        </p:blipFill>
        <p:spPr>
          <a:xfrm>
            <a:off x="10127125" y="0"/>
            <a:ext cx="1958275" cy="785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104ae16b8c5_1_281"/>
          <p:cNvSpPr txBox="1"/>
          <p:nvPr>
            <p:ph type="title"/>
          </p:nvPr>
        </p:nvSpPr>
        <p:spPr>
          <a:xfrm>
            <a:off x="913775" y="618517"/>
            <a:ext cx="10364400" cy="1596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Calipso Dataset</a:t>
            </a:r>
            <a:endParaRPr/>
          </a:p>
        </p:txBody>
      </p:sp>
      <p:pic>
        <p:nvPicPr>
          <p:cNvPr id="379" name="Google Shape;379;g104ae16b8c5_1_281"/>
          <p:cNvPicPr preferRelativeResize="0"/>
          <p:nvPr/>
        </p:nvPicPr>
        <p:blipFill>
          <a:blip r:embed="rId3">
            <a:alphaModFix/>
          </a:blip>
          <a:stretch>
            <a:fillRect/>
          </a:stretch>
        </p:blipFill>
        <p:spPr>
          <a:xfrm>
            <a:off x="3882375" y="2060500"/>
            <a:ext cx="8066776" cy="3856575"/>
          </a:xfrm>
          <a:prstGeom prst="rect">
            <a:avLst/>
          </a:prstGeom>
          <a:noFill/>
          <a:ln>
            <a:noFill/>
          </a:ln>
        </p:spPr>
      </p:pic>
      <p:sp>
        <p:nvSpPr>
          <p:cNvPr id="380" name="Google Shape;380;g104ae16b8c5_1_281"/>
          <p:cNvSpPr txBox="1"/>
          <p:nvPr/>
        </p:nvSpPr>
        <p:spPr>
          <a:xfrm>
            <a:off x="293925" y="2070350"/>
            <a:ext cx="34122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Twentieth Century"/>
                <a:ea typeface="Twentieth Century"/>
                <a:cs typeface="Twentieth Century"/>
                <a:sym typeface="Twentieth Century"/>
              </a:rPr>
              <a:t>The image on the right shows a multi-gridded averaging scheme of the calipso dataset with X-axis showing the </a:t>
            </a:r>
            <a:r>
              <a:rPr lang="en-US" sz="2000">
                <a:latin typeface="Twentieth Century"/>
                <a:ea typeface="Twentieth Century"/>
                <a:cs typeface="Twentieth Century"/>
                <a:sym typeface="Twentieth Century"/>
              </a:rPr>
              <a:t>latitude</a:t>
            </a:r>
            <a:r>
              <a:rPr lang="en-US" sz="2000">
                <a:latin typeface="Twentieth Century"/>
                <a:ea typeface="Twentieth Century"/>
                <a:cs typeface="Twentieth Century"/>
                <a:sym typeface="Twentieth Century"/>
              </a:rPr>
              <a:t> and Y-axis showing the altitude. </a:t>
            </a:r>
            <a:endParaRPr sz="2000">
              <a:latin typeface="Twentieth Century"/>
              <a:ea typeface="Twentieth Century"/>
              <a:cs typeface="Twentieth Century"/>
              <a:sym typeface="Twentieth Century"/>
            </a:endParaRPr>
          </a:p>
        </p:txBody>
      </p:sp>
      <p:pic>
        <p:nvPicPr>
          <p:cNvPr id="381" name="Google Shape;381;g104ae16b8c5_1_281"/>
          <p:cNvPicPr preferRelativeResize="0"/>
          <p:nvPr/>
        </p:nvPicPr>
        <p:blipFill>
          <a:blip r:embed="rId4">
            <a:alphaModFix/>
          </a:blip>
          <a:stretch>
            <a:fillRect/>
          </a:stretch>
        </p:blipFill>
        <p:spPr>
          <a:xfrm>
            <a:off x="10127125" y="0"/>
            <a:ext cx="1958275" cy="785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
          <p:cNvSpPr txBox="1"/>
          <p:nvPr>
            <p:ph type="title"/>
          </p:nvPr>
        </p:nvSpPr>
        <p:spPr>
          <a:xfrm>
            <a:off x="862650" y="478892"/>
            <a:ext cx="10364400" cy="159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wentieth Century"/>
              <a:buNone/>
            </a:pPr>
            <a:r>
              <a:rPr lang="en-US"/>
              <a:t>AGENDA</a:t>
            </a:r>
            <a:endParaRPr/>
          </a:p>
        </p:txBody>
      </p:sp>
      <p:sp>
        <p:nvSpPr>
          <p:cNvPr id="178" name="Google Shape;178;p2"/>
          <p:cNvSpPr txBox="1"/>
          <p:nvPr>
            <p:ph idx="1" type="body"/>
          </p:nvPr>
        </p:nvSpPr>
        <p:spPr>
          <a:xfrm>
            <a:off x="913775" y="1699825"/>
            <a:ext cx="5182200" cy="49020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203200" lvl="0" marL="228600" rtl="0" algn="l">
              <a:lnSpc>
                <a:spcPct val="100000"/>
              </a:lnSpc>
              <a:spcBef>
                <a:spcPts val="1000"/>
              </a:spcBef>
              <a:spcAft>
                <a:spcPts val="0"/>
              </a:spcAft>
              <a:buSzPts val="1600"/>
              <a:buChar char="•"/>
            </a:pPr>
            <a:r>
              <a:rPr lang="en-US" sz="1600"/>
              <a:t>Introduction</a:t>
            </a:r>
            <a:endParaRPr sz="1600"/>
          </a:p>
          <a:p>
            <a:pPr indent="-330200" lvl="1" marL="914400" rtl="0" algn="l">
              <a:lnSpc>
                <a:spcPct val="100000"/>
              </a:lnSpc>
              <a:spcBef>
                <a:spcPts val="1000"/>
              </a:spcBef>
              <a:spcAft>
                <a:spcPts val="0"/>
              </a:spcAft>
              <a:buSzPts val="1600"/>
              <a:buChar char="•"/>
            </a:pPr>
            <a:r>
              <a:rPr lang="en-US" sz="1600"/>
              <a:t>Technical Areas </a:t>
            </a:r>
            <a:endParaRPr sz="1600"/>
          </a:p>
          <a:p>
            <a:pPr indent="-330200" lvl="1" marL="914400" rtl="0" algn="l">
              <a:lnSpc>
                <a:spcPct val="100000"/>
              </a:lnSpc>
              <a:spcBef>
                <a:spcPts val="1000"/>
              </a:spcBef>
              <a:spcAft>
                <a:spcPts val="0"/>
              </a:spcAft>
              <a:buSzPts val="1600"/>
              <a:buChar char="•"/>
            </a:pPr>
            <a:r>
              <a:rPr lang="en-US" sz="1600"/>
              <a:t>Overall Strategy</a:t>
            </a:r>
            <a:endParaRPr sz="1600"/>
          </a:p>
          <a:p>
            <a:pPr indent="-203200" lvl="0" marL="228600" rtl="0" algn="l">
              <a:lnSpc>
                <a:spcPct val="100000"/>
              </a:lnSpc>
              <a:spcBef>
                <a:spcPts val="1000"/>
              </a:spcBef>
              <a:spcAft>
                <a:spcPts val="0"/>
              </a:spcAft>
              <a:buSzPts val="1600"/>
              <a:buChar char="•"/>
            </a:pPr>
            <a:r>
              <a:rPr lang="en-US" sz="1600"/>
              <a:t>Technical Area 1: Cross-Validate Open Source Reef DB</a:t>
            </a:r>
            <a:endParaRPr sz="1600"/>
          </a:p>
          <a:p>
            <a:pPr indent="-330200" lvl="1" marL="914400" rtl="0" algn="l">
              <a:lnSpc>
                <a:spcPct val="100000"/>
              </a:lnSpc>
              <a:spcBef>
                <a:spcPts val="1000"/>
              </a:spcBef>
              <a:spcAft>
                <a:spcPts val="0"/>
              </a:spcAft>
              <a:buSzPts val="1600"/>
              <a:buChar char="•"/>
            </a:pPr>
            <a:r>
              <a:rPr lang="en-US" sz="1600"/>
              <a:t>Data sources: </a:t>
            </a:r>
            <a:r>
              <a:rPr lang="en-US" sz="1600"/>
              <a:t>Allen Coral Atlas. Florida Bleach Watch. NOAA CoastWatch Degree Heating Week (DHW). Giovanni. World Conservation Monitoring Centre (WCMC). Reefbase</a:t>
            </a:r>
            <a:endParaRPr sz="1600"/>
          </a:p>
          <a:p>
            <a:pPr indent="-330200" lvl="1" marL="914400" rtl="0" algn="l">
              <a:lnSpc>
                <a:spcPct val="100000"/>
              </a:lnSpc>
              <a:spcBef>
                <a:spcPts val="1000"/>
              </a:spcBef>
              <a:spcAft>
                <a:spcPts val="0"/>
              </a:spcAft>
              <a:buSzPts val="1600"/>
              <a:buChar char="•"/>
            </a:pPr>
            <a:r>
              <a:rPr lang="en-US" sz="1600"/>
              <a:t>Preliminary Analysis</a:t>
            </a:r>
            <a:endParaRPr sz="1600"/>
          </a:p>
          <a:p>
            <a:pPr indent="-330200" lvl="1" marL="914400" rtl="0" algn="l">
              <a:lnSpc>
                <a:spcPct val="100000"/>
              </a:lnSpc>
              <a:spcBef>
                <a:spcPts val="1000"/>
              </a:spcBef>
              <a:spcAft>
                <a:spcPts val="0"/>
              </a:spcAft>
              <a:buSzPts val="1600"/>
              <a:buChar char="•"/>
            </a:pPr>
            <a:r>
              <a:rPr lang="en-US" sz="1600"/>
              <a:t>Data Fusion</a:t>
            </a:r>
            <a:endParaRPr sz="1600"/>
          </a:p>
          <a:p>
            <a:pPr indent="-330200" lvl="1" marL="914400" rtl="0" algn="l">
              <a:lnSpc>
                <a:spcPct val="100000"/>
              </a:lnSpc>
              <a:spcBef>
                <a:spcPts val="1000"/>
              </a:spcBef>
              <a:spcAft>
                <a:spcPts val="0"/>
              </a:spcAft>
              <a:buSzPts val="1600"/>
              <a:buChar char="•"/>
            </a:pPr>
            <a:r>
              <a:rPr lang="en-US" sz="1600"/>
              <a:t>Dataset Breakdown</a:t>
            </a:r>
            <a:endParaRPr sz="1600"/>
          </a:p>
        </p:txBody>
      </p:sp>
      <p:sp>
        <p:nvSpPr>
          <p:cNvPr id="179" name="Google Shape;179;p2"/>
          <p:cNvSpPr txBox="1"/>
          <p:nvPr>
            <p:ph idx="1" type="body"/>
          </p:nvPr>
        </p:nvSpPr>
        <p:spPr>
          <a:xfrm>
            <a:off x="6517725" y="1699725"/>
            <a:ext cx="4933200" cy="49020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203200" lvl="0" marL="228600" marR="0" rtl="0" algn="l">
              <a:lnSpc>
                <a:spcPct val="100000"/>
              </a:lnSpc>
              <a:spcBef>
                <a:spcPts val="1000"/>
              </a:spcBef>
              <a:spcAft>
                <a:spcPts val="0"/>
              </a:spcAft>
              <a:buSzPts val="1600"/>
              <a:buChar char="•"/>
            </a:pPr>
            <a:r>
              <a:rPr lang="en-US" sz="1600"/>
              <a:t>Technical Area 2: Calipso Data</a:t>
            </a:r>
            <a:endParaRPr sz="1600"/>
          </a:p>
          <a:p>
            <a:pPr indent="-330200" lvl="1" marL="914400" marR="0" rtl="0" algn="l">
              <a:lnSpc>
                <a:spcPct val="100000"/>
              </a:lnSpc>
              <a:spcBef>
                <a:spcPts val="1000"/>
              </a:spcBef>
              <a:spcAft>
                <a:spcPts val="0"/>
              </a:spcAft>
              <a:buSzPts val="1600"/>
              <a:buChar char="•"/>
            </a:pPr>
            <a:r>
              <a:rPr lang="en-US" sz="1600"/>
              <a:t>Data Fusion Workflow</a:t>
            </a:r>
            <a:endParaRPr sz="1600"/>
          </a:p>
          <a:p>
            <a:pPr indent="-330200" lvl="1" marL="914400" marR="0" rtl="0" algn="l">
              <a:lnSpc>
                <a:spcPct val="100000"/>
              </a:lnSpc>
              <a:spcBef>
                <a:spcPts val="1000"/>
              </a:spcBef>
              <a:spcAft>
                <a:spcPts val="0"/>
              </a:spcAft>
              <a:buSzPts val="1600"/>
              <a:buChar char="•"/>
            </a:pPr>
            <a:r>
              <a:rPr lang="en-US" sz="1600"/>
              <a:t>Fused Dataset</a:t>
            </a:r>
            <a:endParaRPr sz="1600"/>
          </a:p>
          <a:p>
            <a:pPr indent="-330200" lvl="1" marL="914400" marR="0" rtl="0" algn="l">
              <a:lnSpc>
                <a:spcPct val="100000"/>
              </a:lnSpc>
              <a:spcBef>
                <a:spcPts val="1000"/>
              </a:spcBef>
              <a:spcAft>
                <a:spcPts val="0"/>
              </a:spcAft>
              <a:buSzPts val="1600"/>
              <a:buChar char="•"/>
            </a:pPr>
            <a:r>
              <a:rPr lang="en-US" sz="1600"/>
              <a:t>Exploratory Data Analysis</a:t>
            </a:r>
            <a:endParaRPr sz="1600"/>
          </a:p>
          <a:p>
            <a:pPr indent="-203200" lvl="0" marL="228600" marR="0" rtl="0" algn="l">
              <a:lnSpc>
                <a:spcPct val="100000"/>
              </a:lnSpc>
              <a:spcBef>
                <a:spcPts val="1000"/>
              </a:spcBef>
              <a:spcAft>
                <a:spcPts val="0"/>
              </a:spcAft>
              <a:buSzPts val="1600"/>
              <a:buChar char="•"/>
            </a:pPr>
            <a:r>
              <a:rPr lang="en-US" sz="1600"/>
              <a:t>Technical Area 3: Correlation Analysis</a:t>
            </a:r>
            <a:endParaRPr sz="1600"/>
          </a:p>
          <a:p>
            <a:pPr indent="-330200" lvl="1" marL="914400" marR="0" rtl="0" algn="l">
              <a:lnSpc>
                <a:spcPct val="100000"/>
              </a:lnSpc>
              <a:spcBef>
                <a:spcPts val="1000"/>
              </a:spcBef>
              <a:spcAft>
                <a:spcPts val="0"/>
              </a:spcAft>
              <a:buSzPts val="1600"/>
              <a:buChar char="•"/>
            </a:pPr>
            <a:r>
              <a:rPr lang="en-US" sz="1600"/>
              <a:t>Approach</a:t>
            </a:r>
            <a:endParaRPr sz="1600"/>
          </a:p>
          <a:p>
            <a:pPr indent="-330200" lvl="1" marL="914400" marR="0" rtl="0" algn="l">
              <a:lnSpc>
                <a:spcPct val="100000"/>
              </a:lnSpc>
              <a:spcBef>
                <a:spcPts val="1000"/>
              </a:spcBef>
              <a:spcAft>
                <a:spcPts val="0"/>
              </a:spcAft>
              <a:buSzPts val="1600"/>
              <a:buChar char="•"/>
            </a:pPr>
            <a:r>
              <a:rPr lang="en-US" sz="1600"/>
              <a:t>Vitality Data</a:t>
            </a:r>
            <a:endParaRPr sz="1600"/>
          </a:p>
          <a:p>
            <a:pPr indent="-330200" lvl="1" marL="914400" marR="0" rtl="0" algn="l">
              <a:lnSpc>
                <a:spcPct val="100000"/>
              </a:lnSpc>
              <a:spcBef>
                <a:spcPts val="1000"/>
              </a:spcBef>
              <a:spcAft>
                <a:spcPts val="0"/>
              </a:spcAft>
              <a:buSzPts val="1600"/>
              <a:buChar char="•"/>
            </a:pPr>
            <a:r>
              <a:rPr lang="en-US" sz="1600"/>
              <a:t>Classifier Results</a:t>
            </a:r>
            <a:endParaRPr sz="1600"/>
          </a:p>
          <a:p>
            <a:pPr indent="-203200" lvl="0" marL="228600" marR="0" rtl="0" algn="l">
              <a:lnSpc>
                <a:spcPct val="100000"/>
              </a:lnSpc>
              <a:spcBef>
                <a:spcPts val="1000"/>
              </a:spcBef>
              <a:spcAft>
                <a:spcPts val="0"/>
              </a:spcAft>
              <a:buSzPts val="1600"/>
              <a:buChar char="•"/>
            </a:pPr>
            <a:r>
              <a:rPr lang="en-US" sz="1600"/>
              <a:t>Technical Area 4: Inference</a:t>
            </a:r>
            <a:endParaRPr sz="1600"/>
          </a:p>
          <a:p>
            <a:pPr indent="-330200" lvl="1" marL="914400" marR="0" rtl="0" algn="l">
              <a:lnSpc>
                <a:spcPct val="100000"/>
              </a:lnSpc>
              <a:spcBef>
                <a:spcPts val="1000"/>
              </a:spcBef>
              <a:spcAft>
                <a:spcPts val="0"/>
              </a:spcAft>
              <a:buSzPts val="1600"/>
              <a:buChar char="•"/>
            </a:pPr>
            <a:r>
              <a:rPr lang="en-US" sz="1600"/>
              <a:t>Approach and Classifier Results</a:t>
            </a:r>
            <a:endParaRPr sz="1600"/>
          </a:p>
          <a:p>
            <a:pPr indent="-330200" lvl="1" marL="914400" marR="0" rtl="0" algn="l">
              <a:lnSpc>
                <a:spcPct val="100000"/>
              </a:lnSpc>
              <a:spcBef>
                <a:spcPts val="1000"/>
              </a:spcBef>
              <a:spcAft>
                <a:spcPts val="0"/>
              </a:spcAft>
              <a:buSzPts val="1600"/>
              <a:buChar char="•"/>
            </a:pPr>
            <a:r>
              <a:rPr lang="en-US" sz="1600"/>
              <a:t>Failed Classifiers</a:t>
            </a:r>
            <a:endParaRPr sz="1600"/>
          </a:p>
          <a:p>
            <a:pPr indent="-330200" lvl="1" marL="914400" marR="0" rtl="0" algn="l">
              <a:lnSpc>
                <a:spcPct val="100000"/>
              </a:lnSpc>
              <a:spcBef>
                <a:spcPts val="1000"/>
              </a:spcBef>
              <a:spcAft>
                <a:spcPts val="0"/>
              </a:spcAft>
              <a:buSzPts val="1600"/>
              <a:buChar char="•"/>
            </a:pPr>
            <a:r>
              <a:rPr lang="en-US" sz="1600"/>
              <a:t>Data Visualization and Inference</a:t>
            </a:r>
            <a:endParaRPr sz="1600"/>
          </a:p>
          <a:p>
            <a:pPr indent="-330200" lvl="0" marL="457200" marR="0" rtl="0" algn="l">
              <a:lnSpc>
                <a:spcPct val="100000"/>
              </a:lnSpc>
              <a:spcBef>
                <a:spcPts val="0"/>
              </a:spcBef>
              <a:spcAft>
                <a:spcPts val="0"/>
              </a:spcAft>
              <a:buSzPts val="1600"/>
              <a:buChar char="•"/>
            </a:pPr>
            <a:r>
              <a:rPr lang="en-US" sz="1600"/>
              <a:t>Takeaways and Future work</a:t>
            </a:r>
            <a:endParaRPr sz="1600"/>
          </a:p>
        </p:txBody>
      </p:sp>
      <p:pic>
        <p:nvPicPr>
          <p:cNvPr id="180" name="Google Shape;180;p2"/>
          <p:cNvPicPr preferRelativeResize="0"/>
          <p:nvPr/>
        </p:nvPicPr>
        <p:blipFill>
          <a:blip r:embed="rId3">
            <a:alphaModFix/>
          </a:blip>
          <a:stretch>
            <a:fillRect/>
          </a:stretch>
        </p:blipFill>
        <p:spPr>
          <a:xfrm>
            <a:off x="10127125" y="0"/>
            <a:ext cx="1958275" cy="785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104ae16b8c5_1_290"/>
          <p:cNvSpPr txBox="1"/>
          <p:nvPr>
            <p:ph type="title"/>
          </p:nvPr>
        </p:nvSpPr>
        <p:spPr>
          <a:xfrm>
            <a:off x="913775" y="618517"/>
            <a:ext cx="10364400" cy="1596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Calipso Dataset</a:t>
            </a:r>
            <a:endParaRPr/>
          </a:p>
        </p:txBody>
      </p:sp>
      <p:sp>
        <p:nvSpPr>
          <p:cNvPr id="388" name="Google Shape;388;g104ae16b8c5_1_290"/>
          <p:cNvSpPr txBox="1"/>
          <p:nvPr/>
        </p:nvSpPr>
        <p:spPr>
          <a:xfrm>
            <a:off x="293925" y="2070350"/>
            <a:ext cx="32460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Twentieth Century"/>
                <a:ea typeface="Twentieth Century"/>
                <a:cs typeface="Twentieth Century"/>
                <a:sym typeface="Twentieth Century"/>
              </a:rPr>
              <a:t>Data was collected using altitude range from -2.0 km to 8.5 km providing 300 features for each latitude and longitude coordinate. </a:t>
            </a:r>
            <a:endParaRPr sz="2000">
              <a:latin typeface="Twentieth Century"/>
              <a:ea typeface="Twentieth Century"/>
              <a:cs typeface="Twentieth Century"/>
              <a:sym typeface="Twentieth Century"/>
            </a:endParaRPr>
          </a:p>
          <a:p>
            <a:pPr indent="0" lvl="0" marL="0" rtl="0" algn="l">
              <a:spcBef>
                <a:spcPts val="0"/>
              </a:spcBef>
              <a:spcAft>
                <a:spcPts val="0"/>
              </a:spcAft>
              <a:buNone/>
            </a:pPr>
            <a:r>
              <a:t/>
            </a:r>
            <a:endParaRPr sz="2000">
              <a:latin typeface="Twentieth Century"/>
              <a:ea typeface="Twentieth Century"/>
              <a:cs typeface="Twentieth Century"/>
              <a:sym typeface="Twentieth Century"/>
            </a:endParaRPr>
          </a:p>
          <a:p>
            <a:pPr indent="0" lvl="0" marL="0" rtl="0" algn="l">
              <a:spcBef>
                <a:spcPts val="0"/>
              </a:spcBef>
              <a:spcAft>
                <a:spcPts val="0"/>
              </a:spcAft>
              <a:buNone/>
            </a:pPr>
            <a:r>
              <a:rPr lang="en-US" sz="2000">
                <a:latin typeface="Twentieth Century"/>
                <a:ea typeface="Twentieth Century"/>
                <a:cs typeface="Twentieth Century"/>
                <a:sym typeface="Twentieth Century"/>
              </a:rPr>
              <a:t>Each datapoint is sampled every 333 m. </a:t>
            </a:r>
            <a:endParaRPr sz="2000">
              <a:latin typeface="Twentieth Century"/>
              <a:ea typeface="Twentieth Century"/>
              <a:cs typeface="Twentieth Century"/>
              <a:sym typeface="Twentieth Century"/>
            </a:endParaRPr>
          </a:p>
        </p:txBody>
      </p:sp>
      <p:pic>
        <p:nvPicPr>
          <p:cNvPr id="389" name="Google Shape;389;g104ae16b8c5_1_290"/>
          <p:cNvPicPr preferRelativeResize="0"/>
          <p:nvPr/>
        </p:nvPicPr>
        <p:blipFill>
          <a:blip r:embed="rId3">
            <a:alphaModFix/>
          </a:blip>
          <a:stretch>
            <a:fillRect/>
          </a:stretch>
        </p:blipFill>
        <p:spPr>
          <a:xfrm>
            <a:off x="3693399" y="1942525"/>
            <a:ext cx="8109480" cy="4025675"/>
          </a:xfrm>
          <a:prstGeom prst="rect">
            <a:avLst/>
          </a:prstGeom>
          <a:noFill/>
          <a:ln cap="flat" cmpd="sng" w="9525">
            <a:solidFill>
              <a:schemeClr val="dk2"/>
            </a:solidFill>
            <a:prstDash val="solid"/>
            <a:round/>
            <a:headEnd len="sm" w="sm" type="none"/>
            <a:tailEnd len="sm" w="sm" type="none"/>
          </a:ln>
        </p:spPr>
      </p:pic>
      <p:sp>
        <p:nvSpPr>
          <p:cNvPr id="390" name="Google Shape;390;g104ae16b8c5_1_290"/>
          <p:cNvSpPr/>
          <p:nvPr/>
        </p:nvSpPr>
        <p:spPr>
          <a:xfrm>
            <a:off x="3693375" y="4308299"/>
            <a:ext cx="8109600" cy="115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g104ae16b8c5_1_290"/>
          <p:cNvPicPr preferRelativeResize="0"/>
          <p:nvPr/>
        </p:nvPicPr>
        <p:blipFill>
          <a:blip r:embed="rId4">
            <a:alphaModFix/>
          </a:blip>
          <a:stretch>
            <a:fillRect/>
          </a:stretch>
        </p:blipFill>
        <p:spPr>
          <a:xfrm>
            <a:off x="10127125" y="0"/>
            <a:ext cx="1958275" cy="785400"/>
          </a:xfrm>
          <a:prstGeom prst="rect">
            <a:avLst/>
          </a:prstGeom>
          <a:noFill/>
          <a:ln>
            <a:noFill/>
          </a:ln>
        </p:spPr>
      </p:pic>
      <p:pic>
        <p:nvPicPr>
          <p:cNvPr id="392" name="Google Shape;392;g104ae16b8c5_1_290"/>
          <p:cNvPicPr preferRelativeResize="0"/>
          <p:nvPr/>
        </p:nvPicPr>
        <p:blipFill>
          <a:blip r:embed="rId4">
            <a:alphaModFix/>
          </a:blip>
          <a:stretch>
            <a:fillRect/>
          </a:stretch>
        </p:blipFill>
        <p:spPr>
          <a:xfrm>
            <a:off x="10127125" y="0"/>
            <a:ext cx="1958275" cy="785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104ae16b8c5_3_89"/>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wentieth Century"/>
              <a:buNone/>
            </a:pPr>
            <a:r>
              <a:rPr lang="en-US"/>
              <a:t>CALIPSO - Challenges</a:t>
            </a:r>
            <a:endParaRPr/>
          </a:p>
        </p:txBody>
      </p:sp>
      <p:sp>
        <p:nvSpPr>
          <p:cNvPr id="398" name="Google Shape;398;g104ae16b8c5_3_89"/>
          <p:cNvSpPr txBox="1"/>
          <p:nvPr>
            <p:ph idx="1" type="body"/>
          </p:nvPr>
        </p:nvSpPr>
        <p:spPr>
          <a:xfrm>
            <a:off x="913775" y="1746876"/>
            <a:ext cx="10363800" cy="4044300"/>
          </a:xfrm>
          <a:prstGeom prst="rect">
            <a:avLst/>
          </a:prstGeom>
          <a:noFill/>
          <a:ln>
            <a:noFill/>
          </a:ln>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Sparse data</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42900" lvl="0" marL="457200" rtl="0" algn="l">
              <a:spcBef>
                <a:spcPts val="0"/>
              </a:spcBef>
              <a:spcAft>
                <a:spcPts val="0"/>
              </a:spcAft>
              <a:buSzPts val="1800"/>
              <a:buChar char="•"/>
            </a:pPr>
            <a:r>
              <a:rPr lang="en-US"/>
              <a:t>Negative reflectance values which can confound models</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399" name="Google Shape;399;g104ae16b8c5_3_89"/>
          <p:cNvPicPr preferRelativeResize="0"/>
          <p:nvPr/>
        </p:nvPicPr>
        <p:blipFill>
          <a:blip r:embed="rId3">
            <a:alphaModFix/>
          </a:blip>
          <a:stretch>
            <a:fillRect/>
          </a:stretch>
        </p:blipFill>
        <p:spPr>
          <a:xfrm>
            <a:off x="1106400" y="5088275"/>
            <a:ext cx="9382125" cy="1619250"/>
          </a:xfrm>
          <a:prstGeom prst="rect">
            <a:avLst/>
          </a:prstGeom>
          <a:noFill/>
          <a:ln>
            <a:noFill/>
          </a:ln>
        </p:spPr>
      </p:pic>
      <p:pic>
        <p:nvPicPr>
          <p:cNvPr id="400" name="Google Shape;400;g104ae16b8c5_3_89"/>
          <p:cNvPicPr preferRelativeResize="0"/>
          <p:nvPr/>
        </p:nvPicPr>
        <p:blipFill>
          <a:blip r:embed="rId4">
            <a:alphaModFix/>
          </a:blip>
          <a:stretch>
            <a:fillRect/>
          </a:stretch>
        </p:blipFill>
        <p:spPr>
          <a:xfrm>
            <a:off x="6931650" y="2214813"/>
            <a:ext cx="2832524" cy="2273425"/>
          </a:xfrm>
          <a:prstGeom prst="rect">
            <a:avLst/>
          </a:prstGeom>
          <a:noFill/>
          <a:ln>
            <a:noFill/>
          </a:ln>
        </p:spPr>
      </p:pic>
      <p:pic>
        <p:nvPicPr>
          <p:cNvPr id="401" name="Google Shape;401;g104ae16b8c5_3_89"/>
          <p:cNvPicPr preferRelativeResize="0"/>
          <p:nvPr/>
        </p:nvPicPr>
        <p:blipFill>
          <a:blip r:embed="rId5">
            <a:alphaModFix/>
          </a:blip>
          <a:stretch>
            <a:fillRect/>
          </a:stretch>
        </p:blipFill>
        <p:spPr>
          <a:xfrm>
            <a:off x="1976050" y="2214825"/>
            <a:ext cx="2736976" cy="2273425"/>
          </a:xfrm>
          <a:prstGeom prst="rect">
            <a:avLst/>
          </a:prstGeom>
          <a:noFill/>
          <a:ln>
            <a:noFill/>
          </a:ln>
        </p:spPr>
      </p:pic>
      <p:pic>
        <p:nvPicPr>
          <p:cNvPr id="402" name="Google Shape;402;g104ae16b8c5_3_89"/>
          <p:cNvPicPr preferRelativeResize="0"/>
          <p:nvPr/>
        </p:nvPicPr>
        <p:blipFill>
          <a:blip r:embed="rId6">
            <a:alphaModFix/>
          </a:blip>
          <a:stretch>
            <a:fillRect/>
          </a:stretch>
        </p:blipFill>
        <p:spPr>
          <a:xfrm>
            <a:off x="10127125" y="0"/>
            <a:ext cx="1958275" cy="785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1050926bbb1_1_210"/>
          <p:cNvSpPr txBox="1"/>
          <p:nvPr>
            <p:ph type="title"/>
          </p:nvPr>
        </p:nvSpPr>
        <p:spPr>
          <a:xfrm>
            <a:off x="913775" y="466117"/>
            <a:ext cx="10364400" cy="159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Technical Area 2: Fused Dataset - Methodology</a:t>
            </a:r>
            <a:endParaRPr/>
          </a:p>
        </p:txBody>
      </p:sp>
      <p:sp>
        <p:nvSpPr>
          <p:cNvPr id="409" name="Google Shape;409;g1050926bbb1_1_210"/>
          <p:cNvSpPr txBox="1"/>
          <p:nvPr>
            <p:ph idx="1" type="body"/>
          </p:nvPr>
        </p:nvSpPr>
        <p:spPr>
          <a:xfrm>
            <a:off x="913775" y="1844600"/>
            <a:ext cx="5529300" cy="4094700"/>
          </a:xfrm>
          <a:prstGeom prst="rect">
            <a:avLst/>
          </a:prstGeom>
          <a:noFill/>
          <a:ln>
            <a:noFill/>
          </a:ln>
        </p:spPr>
        <p:txBody>
          <a:bodyPr anchorCtr="0" anchor="t" bIns="45700" lIns="91425" spcFirstLastPara="1" rIns="91425" wrap="square" tIns="45700">
            <a:noAutofit/>
          </a:bodyPr>
          <a:lstStyle/>
          <a:p>
            <a:pPr indent="-317500" lvl="0" marL="457200" rtl="0" algn="l">
              <a:lnSpc>
                <a:spcPct val="110000"/>
              </a:lnSpc>
              <a:spcBef>
                <a:spcPts val="0"/>
              </a:spcBef>
              <a:spcAft>
                <a:spcPts val="0"/>
              </a:spcAft>
              <a:buSzPts val="1400"/>
              <a:buChar char="●"/>
            </a:pPr>
            <a:r>
              <a:rPr lang="en-US" sz="1400"/>
              <a:t>Merge </a:t>
            </a:r>
            <a:r>
              <a:rPr lang="en-US" sz="1400"/>
              <a:t>CALIPSO </a:t>
            </a:r>
            <a:r>
              <a:rPr lang="en-US" sz="1400"/>
              <a:t>and DHW datasets</a:t>
            </a:r>
            <a:endParaRPr sz="1400"/>
          </a:p>
          <a:p>
            <a:pPr indent="-317500" lvl="1" marL="914400" rtl="0" algn="l">
              <a:lnSpc>
                <a:spcPct val="110000"/>
              </a:lnSpc>
              <a:spcBef>
                <a:spcPts val="0"/>
              </a:spcBef>
              <a:spcAft>
                <a:spcPts val="0"/>
              </a:spcAft>
              <a:buSzPts val="1400"/>
              <a:buChar char="○"/>
            </a:pPr>
            <a:r>
              <a:rPr b="1" lang="en-US" sz="1400"/>
              <a:t>Nearest Neighbor</a:t>
            </a:r>
            <a:r>
              <a:rPr lang="en-US" sz="1400"/>
              <a:t> join CALIPSO with DHW; filter for matching date</a:t>
            </a:r>
            <a:endParaRPr sz="1400"/>
          </a:p>
          <a:p>
            <a:pPr indent="-317500" lvl="1" marL="914400" rtl="0" algn="l">
              <a:lnSpc>
                <a:spcPct val="110000"/>
              </a:lnSpc>
              <a:spcBef>
                <a:spcPts val="0"/>
              </a:spcBef>
              <a:spcAft>
                <a:spcPts val="0"/>
              </a:spcAft>
              <a:buSzPts val="1400"/>
              <a:buChar char="○"/>
            </a:pPr>
            <a:r>
              <a:rPr lang="en-US" sz="1400"/>
              <a:t>Pivot </a:t>
            </a:r>
            <a:r>
              <a:rPr lang="en-US" sz="1400"/>
              <a:t>CALIPSO </a:t>
            </a:r>
            <a:r>
              <a:rPr lang="en-US" sz="1400"/>
              <a:t>data so each row shows reflectance values at each depth</a:t>
            </a:r>
            <a:endParaRPr sz="1400"/>
          </a:p>
          <a:p>
            <a:pPr indent="-317500" lvl="0" marL="457200" rtl="0" algn="l">
              <a:lnSpc>
                <a:spcPct val="110000"/>
              </a:lnSpc>
              <a:spcBef>
                <a:spcPts val="0"/>
              </a:spcBef>
              <a:spcAft>
                <a:spcPts val="0"/>
              </a:spcAft>
              <a:buSzPts val="1400"/>
              <a:buChar char="●"/>
            </a:pPr>
            <a:r>
              <a:rPr lang="en-US" sz="1400"/>
              <a:t>Merge resulting dataframe with Allen Coral Atlas and WCMC labels </a:t>
            </a:r>
            <a:endParaRPr sz="1400"/>
          </a:p>
          <a:p>
            <a:pPr indent="-317500" lvl="1" marL="914400" rtl="0" algn="l">
              <a:lnSpc>
                <a:spcPct val="110000"/>
              </a:lnSpc>
              <a:spcBef>
                <a:spcPts val="0"/>
              </a:spcBef>
              <a:spcAft>
                <a:spcPts val="0"/>
              </a:spcAft>
              <a:buSzPts val="1400"/>
              <a:buChar char="○"/>
            </a:pPr>
            <a:r>
              <a:rPr b="1" lang="en-US" sz="1400"/>
              <a:t>Nearest Neighbor</a:t>
            </a:r>
            <a:r>
              <a:rPr lang="en-US" sz="1400"/>
              <a:t> join with Allen Coral Atlas using </a:t>
            </a:r>
            <a:r>
              <a:rPr lang="en-US" sz="1400"/>
              <a:t>CALIPSO p</a:t>
            </a:r>
            <a:r>
              <a:rPr lang="en-US" sz="1400"/>
              <a:t>oint as reference</a:t>
            </a:r>
            <a:endParaRPr sz="1400"/>
          </a:p>
          <a:p>
            <a:pPr indent="-317500" lvl="0" marL="457200" rtl="0" algn="l">
              <a:lnSpc>
                <a:spcPct val="110000"/>
              </a:lnSpc>
              <a:spcBef>
                <a:spcPts val="0"/>
              </a:spcBef>
              <a:spcAft>
                <a:spcPts val="0"/>
              </a:spcAft>
              <a:buSzPts val="1400"/>
              <a:buChar char="●"/>
            </a:pPr>
            <a:r>
              <a:rPr lang="en-US" sz="1400"/>
              <a:t>Left join resulting dataframe with Bleach Watch report </a:t>
            </a:r>
            <a:endParaRPr sz="1400"/>
          </a:p>
          <a:p>
            <a:pPr indent="-317500" lvl="1" marL="914400" rtl="0" algn="l">
              <a:lnSpc>
                <a:spcPct val="110000"/>
              </a:lnSpc>
              <a:spcBef>
                <a:spcPts val="0"/>
              </a:spcBef>
              <a:spcAft>
                <a:spcPts val="0"/>
              </a:spcAft>
              <a:buSzPts val="1400"/>
              <a:buChar char="○"/>
            </a:pPr>
            <a:r>
              <a:rPr b="1" lang="en-US" sz="1400"/>
              <a:t>Nearest Neighbors </a:t>
            </a:r>
            <a:r>
              <a:rPr lang="en-US" sz="1400"/>
              <a:t>+ filter for points within </a:t>
            </a:r>
            <a:r>
              <a:rPr b="1" lang="en-US" sz="1400"/>
              <a:t>50m of Alen Coral Atlas polygon</a:t>
            </a:r>
            <a:endParaRPr b="1" sz="1400"/>
          </a:p>
          <a:p>
            <a:pPr indent="-317500" lvl="1" marL="914400" rtl="0" algn="l">
              <a:lnSpc>
                <a:spcPct val="110000"/>
              </a:lnSpc>
              <a:spcBef>
                <a:spcPts val="0"/>
              </a:spcBef>
              <a:spcAft>
                <a:spcPts val="0"/>
              </a:spcAft>
              <a:buSzPts val="1400"/>
              <a:buChar char="○"/>
            </a:pPr>
            <a:r>
              <a:rPr b="1" lang="en-US" sz="1400"/>
              <a:t>Filter for dates within 14 days</a:t>
            </a:r>
            <a:r>
              <a:rPr lang="en-US" sz="1400"/>
              <a:t> of </a:t>
            </a:r>
            <a:r>
              <a:rPr lang="en-US" sz="1400"/>
              <a:t>CALIPSO </a:t>
            </a:r>
            <a:r>
              <a:rPr lang="en-US" sz="1400"/>
              <a:t>reading</a:t>
            </a:r>
            <a:endParaRPr sz="1400"/>
          </a:p>
          <a:p>
            <a:pPr indent="-317500" lvl="1" marL="914400" rtl="0" algn="l">
              <a:lnSpc>
                <a:spcPct val="110000"/>
              </a:lnSpc>
              <a:spcBef>
                <a:spcPts val="0"/>
              </a:spcBef>
              <a:spcAft>
                <a:spcPts val="0"/>
              </a:spcAft>
              <a:buSzPts val="1400"/>
              <a:buChar char="○"/>
            </a:pPr>
            <a:r>
              <a:rPr lang="en-US" sz="1400"/>
              <a:t>Pivot bleaching severity with 3 column bins with 0% (no bleaching), 1-10%, and 11-30% bleaching sev</a:t>
            </a:r>
            <a:endParaRPr sz="1400"/>
          </a:p>
          <a:p>
            <a:pPr indent="-317500" lvl="1" marL="914400" rtl="0" algn="l">
              <a:lnSpc>
                <a:spcPct val="110000"/>
              </a:lnSpc>
              <a:spcBef>
                <a:spcPts val="0"/>
              </a:spcBef>
              <a:spcAft>
                <a:spcPts val="0"/>
              </a:spcAft>
              <a:buSzPts val="1400"/>
              <a:buChar char="○"/>
            </a:pPr>
            <a:r>
              <a:rPr lang="en-US" sz="1400"/>
              <a:t>Fill NA values of bleaching severity with 0's</a:t>
            </a:r>
            <a:endParaRPr sz="1400"/>
          </a:p>
        </p:txBody>
      </p:sp>
      <p:sp>
        <p:nvSpPr>
          <p:cNvPr id="410" name="Google Shape;410;g1050926bbb1_1_210"/>
          <p:cNvSpPr txBox="1"/>
          <p:nvPr>
            <p:ph idx="1" type="body"/>
          </p:nvPr>
        </p:nvSpPr>
        <p:spPr>
          <a:xfrm>
            <a:off x="6480900" y="1909900"/>
            <a:ext cx="5085900" cy="3424200"/>
          </a:xfrm>
          <a:prstGeom prst="rect">
            <a:avLst/>
          </a:prstGeom>
          <a:noFill/>
          <a:ln>
            <a:noFill/>
          </a:ln>
        </p:spPr>
        <p:txBody>
          <a:bodyPr anchorCtr="0" anchor="t" bIns="45700" lIns="91425" spcFirstLastPara="1" rIns="91425" wrap="square" tIns="45700">
            <a:noAutofit/>
          </a:bodyPr>
          <a:lstStyle/>
          <a:p>
            <a:pPr indent="-317500" lvl="0" marL="457200" rtl="0" algn="l">
              <a:lnSpc>
                <a:spcPct val="110000"/>
              </a:lnSpc>
              <a:spcBef>
                <a:spcPts val="0"/>
              </a:spcBef>
              <a:spcAft>
                <a:spcPts val="0"/>
              </a:spcAft>
              <a:buSzPts val="1400"/>
              <a:buChar char="●"/>
            </a:pPr>
            <a:r>
              <a:rPr lang="en-US" sz="1400"/>
              <a:t>Left join resulting dataframe with Reefbase (reef locations, protected sites, monitored sites)</a:t>
            </a:r>
            <a:endParaRPr sz="1400"/>
          </a:p>
          <a:p>
            <a:pPr indent="-317500" lvl="1" marL="914400" rtl="0" algn="l">
              <a:lnSpc>
                <a:spcPct val="110000"/>
              </a:lnSpc>
              <a:spcBef>
                <a:spcPts val="0"/>
              </a:spcBef>
              <a:spcAft>
                <a:spcPts val="0"/>
              </a:spcAft>
              <a:buSzPts val="1400"/>
              <a:buChar char="○"/>
            </a:pPr>
            <a:r>
              <a:rPr b="1" lang="en-US" sz="1400"/>
              <a:t>Nearest Neighbor join </a:t>
            </a:r>
            <a:r>
              <a:rPr lang="en-US" sz="1400"/>
              <a:t>points only within </a:t>
            </a:r>
            <a:r>
              <a:rPr b="1" lang="en-US" sz="1400"/>
              <a:t>100m</a:t>
            </a:r>
            <a:r>
              <a:rPr lang="en-US" sz="1400"/>
              <a:t> of Allen Coral Atlas polygon</a:t>
            </a:r>
            <a:endParaRPr sz="1400"/>
          </a:p>
          <a:p>
            <a:pPr indent="-317500" lvl="0" marL="457200" rtl="0" algn="l">
              <a:lnSpc>
                <a:spcPct val="110000"/>
              </a:lnSpc>
              <a:spcBef>
                <a:spcPts val="0"/>
              </a:spcBef>
              <a:spcAft>
                <a:spcPts val="0"/>
              </a:spcAft>
              <a:buSzPts val="1400"/>
              <a:buChar char="●"/>
            </a:pPr>
            <a:r>
              <a:rPr lang="en-US" sz="1400"/>
              <a:t>Merge with Giovanni data</a:t>
            </a:r>
            <a:endParaRPr sz="1400"/>
          </a:p>
          <a:p>
            <a:pPr indent="-317500" lvl="1" marL="914400" rtl="0" algn="l">
              <a:lnSpc>
                <a:spcPct val="110000"/>
              </a:lnSpc>
              <a:spcBef>
                <a:spcPts val="0"/>
              </a:spcBef>
              <a:spcAft>
                <a:spcPts val="0"/>
              </a:spcAft>
              <a:buSzPts val="1400"/>
              <a:buChar char="○"/>
            </a:pPr>
            <a:r>
              <a:rPr b="1" lang="en-US" sz="1400"/>
              <a:t>Nearest Neighbor</a:t>
            </a:r>
            <a:r>
              <a:rPr lang="en-US" sz="1400"/>
              <a:t> join with Giovanni data; keeping min distance</a:t>
            </a:r>
            <a:endParaRPr sz="1400"/>
          </a:p>
          <a:p>
            <a:pPr indent="-317500" lvl="1" marL="914400" rtl="0" algn="l">
              <a:lnSpc>
                <a:spcPct val="110000"/>
              </a:lnSpc>
              <a:spcBef>
                <a:spcPts val="0"/>
              </a:spcBef>
              <a:spcAft>
                <a:spcPts val="0"/>
              </a:spcAft>
              <a:buSzPts val="1400"/>
              <a:buChar char="○"/>
            </a:pPr>
            <a:r>
              <a:rPr b="1" lang="en-US" sz="1400"/>
              <a:t>Filter for dates within 14 days</a:t>
            </a:r>
            <a:r>
              <a:rPr lang="en-US" sz="1400"/>
              <a:t> of CALIPSO reading</a:t>
            </a:r>
            <a:endParaRPr sz="1400"/>
          </a:p>
          <a:p>
            <a:pPr indent="-317500" lvl="0" marL="457200" rtl="0" algn="l">
              <a:lnSpc>
                <a:spcPct val="110000"/>
              </a:lnSpc>
              <a:spcBef>
                <a:spcPts val="0"/>
              </a:spcBef>
              <a:spcAft>
                <a:spcPts val="0"/>
              </a:spcAft>
              <a:buSzPts val="1400"/>
              <a:buChar char="●"/>
            </a:pPr>
            <a:r>
              <a:rPr lang="en-US" sz="1400"/>
              <a:t>Last Data filer</a:t>
            </a:r>
            <a:endParaRPr sz="1400"/>
          </a:p>
          <a:p>
            <a:pPr indent="-317500" lvl="1" marL="914400" rtl="0" algn="l">
              <a:lnSpc>
                <a:spcPct val="110000"/>
              </a:lnSpc>
              <a:spcBef>
                <a:spcPts val="0"/>
              </a:spcBef>
              <a:spcAft>
                <a:spcPts val="0"/>
              </a:spcAft>
              <a:buSzPts val="1400"/>
              <a:buChar char="○"/>
            </a:pPr>
            <a:r>
              <a:rPr lang="en-US" sz="1400"/>
              <a:t>All observations are filtered to be at least </a:t>
            </a:r>
            <a:r>
              <a:rPr b="1" lang="en-US" sz="1400"/>
              <a:t>within 5km of the Allen Coral Atlas</a:t>
            </a:r>
            <a:r>
              <a:rPr lang="en-US" sz="1400"/>
              <a:t> class polygon</a:t>
            </a:r>
            <a:endParaRPr sz="1400"/>
          </a:p>
        </p:txBody>
      </p:sp>
      <p:pic>
        <p:nvPicPr>
          <p:cNvPr id="411" name="Google Shape;411;g1050926bbb1_1_210"/>
          <p:cNvPicPr preferRelativeResize="0"/>
          <p:nvPr/>
        </p:nvPicPr>
        <p:blipFill>
          <a:blip r:embed="rId3">
            <a:alphaModFix/>
          </a:blip>
          <a:stretch>
            <a:fillRect/>
          </a:stretch>
        </p:blipFill>
        <p:spPr>
          <a:xfrm>
            <a:off x="10127125" y="0"/>
            <a:ext cx="1958275" cy="785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1047c9d6d21_0_33"/>
          <p:cNvSpPr txBox="1"/>
          <p:nvPr>
            <p:ph type="title"/>
          </p:nvPr>
        </p:nvSpPr>
        <p:spPr>
          <a:xfrm>
            <a:off x="913775" y="466117"/>
            <a:ext cx="10364400" cy="159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Technical Area 2</a:t>
            </a:r>
            <a:r>
              <a:rPr lang="en-US"/>
              <a:t>: Fused Dataset - Breakdown</a:t>
            </a:r>
            <a:endParaRPr/>
          </a:p>
        </p:txBody>
      </p:sp>
      <p:sp>
        <p:nvSpPr>
          <p:cNvPr id="418" name="Google Shape;418;g1047c9d6d21_0_33"/>
          <p:cNvSpPr txBox="1"/>
          <p:nvPr>
            <p:ph idx="1" type="body"/>
          </p:nvPr>
        </p:nvSpPr>
        <p:spPr>
          <a:xfrm>
            <a:off x="884675" y="1828250"/>
            <a:ext cx="6029100" cy="4704000"/>
          </a:xfrm>
          <a:prstGeom prst="rect">
            <a:avLst/>
          </a:prstGeom>
          <a:noFill/>
          <a:ln>
            <a:noFill/>
          </a:ln>
        </p:spPr>
        <p:txBody>
          <a:bodyPr anchorCtr="0" anchor="t" bIns="45700" lIns="91425" spcFirstLastPara="1" rIns="91425" wrap="square" tIns="45700">
            <a:noAutofit/>
          </a:bodyPr>
          <a:lstStyle/>
          <a:p>
            <a:pPr indent="-330200" lvl="0" marL="457200" rtl="0" algn="l">
              <a:lnSpc>
                <a:spcPct val="110000"/>
              </a:lnSpc>
              <a:spcBef>
                <a:spcPts val="0"/>
              </a:spcBef>
              <a:spcAft>
                <a:spcPts val="0"/>
              </a:spcAft>
              <a:buSzPts val="1600"/>
              <a:buChar char="●"/>
            </a:pPr>
            <a:r>
              <a:rPr lang="en-US" sz="1600"/>
              <a:t>281MB, 337 variables, 43,162 rows of observations</a:t>
            </a:r>
            <a:endParaRPr sz="1600"/>
          </a:p>
          <a:p>
            <a:pPr indent="-330200" lvl="0" marL="457200" rtl="0" algn="l">
              <a:lnSpc>
                <a:spcPct val="110000"/>
              </a:lnSpc>
              <a:spcBef>
                <a:spcPts val="0"/>
              </a:spcBef>
              <a:spcAft>
                <a:spcPts val="0"/>
              </a:spcAft>
              <a:buSzPts val="1600"/>
              <a:buChar char="●"/>
            </a:pPr>
            <a:r>
              <a:rPr lang="en-US" sz="1600"/>
              <a:t>Aligned by both temporal and geographic filters</a:t>
            </a:r>
            <a:r>
              <a:rPr lang="en-US" sz="1600"/>
              <a:t>  (all CALIPSO point values are within 5km of an Allen Coral Atlas Label)</a:t>
            </a:r>
            <a:endParaRPr sz="1600"/>
          </a:p>
          <a:p>
            <a:pPr indent="-330200" lvl="0" marL="457200" rtl="0" algn="l">
              <a:lnSpc>
                <a:spcPct val="110000"/>
              </a:lnSpc>
              <a:spcBef>
                <a:spcPts val="0"/>
              </a:spcBef>
              <a:spcAft>
                <a:spcPts val="0"/>
              </a:spcAft>
              <a:buSzPts val="1600"/>
              <a:buChar char="●"/>
            </a:pPr>
            <a:r>
              <a:rPr lang="en-US" sz="1600"/>
              <a:t>Relevant variables include:</a:t>
            </a:r>
            <a:endParaRPr sz="1600"/>
          </a:p>
          <a:p>
            <a:pPr indent="-330200" lvl="1" marL="914400" rtl="0" algn="l">
              <a:lnSpc>
                <a:spcPct val="110000"/>
              </a:lnSpc>
              <a:spcBef>
                <a:spcPts val="0"/>
              </a:spcBef>
              <a:spcAft>
                <a:spcPts val="0"/>
              </a:spcAft>
              <a:buSzPts val="1600"/>
              <a:buChar char="○"/>
            </a:pPr>
            <a:r>
              <a:rPr lang="en-US" sz="1600"/>
              <a:t>300 different CALIPSO resolution measurements based off altitude/depth</a:t>
            </a:r>
            <a:endParaRPr sz="1600"/>
          </a:p>
          <a:p>
            <a:pPr indent="-330200" lvl="1" marL="914400" rtl="0" algn="l">
              <a:lnSpc>
                <a:spcPct val="110000"/>
              </a:lnSpc>
              <a:spcBef>
                <a:spcPts val="0"/>
              </a:spcBef>
              <a:spcAft>
                <a:spcPts val="0"/>
              </a:spcAft>
              <a:buSzPts val="1600"/>
              <a:buChar char="○"/>
            </a:pPr>
            <a:r>
              <a:rPr lang="en-US" sz="1600"/>
              <a:t>class - Allen Coral Atlas label</a:t>
            </a:r>
            <a:endParaRPr sz="1600"/>
          </a:p>
          <a:p>
            <a:pPr indent="-330200" lvl="1" marL="914400" rtl="0" algn="l">
              <a:lnSpc>
                <a:spcPct val="110000"/>
              </a:lnSpc>
              <a:spcBef>
                <a:spcPts val="0"/>
              </a:spcBef>
              <a:spcAft>
                <a:spcPts val="0"/>
              </a:spcAft>
              <a:buSzPts val="1600"/>
              <a:buChar char="○"/>
            </a:pPr>
            <a:r>
              <a:rPr lang="en-US" sz="1600"/>
              <a:t>crw_baa_7d_max - max Coral Reef Watch Bleaching Alert Area score over a 7 day period</a:t>
            </a:r>
            <a:endParaRPr sz="1600"/>
          </a:p>
          <a:p>
            <a:pPr indent="-330200" lvl="1" marL="914400" rtl="0" algn="l">
              <a:lnSpc>
                <a:spcPct val="110000"/>
              </a:lnSpc>
              <a:spcBef>
                <a:spcPts val="0"/>
              </a:spcBef>
              <a:spcAft>
                <a:spcPts val="0"/>
              </a:spcAft>
              <a:buSzPts val="1600"/>
              <a:buChar char="○"/>
            </a:pPr>
            <a:r>
              <a:rPr lang="en-US" sz="1600"/>
              <a:t>ac_distances/dhw_distances/giov_distances - calipso measurement distance from allen coral atlas/degree heating week/giovanni data</a:t>
            </a:r>
            <a:endParaRPr sz="1600"/>
          </a:p>
          <a:p>
            <a:pPr indent="-330200" lvl="1" marL="914400" rtl="0" algn="l">
              <a:lnSpc>
                <a:spcPct val="110000"/>
              </a:lnSpc>
              <a:spcBef>
                <a:spcPts val="0"/>
              </a:spcBef>
              <a:spcAft>
                <a:spcPts val="0"/>
              </a:spcAft>
              <a:buSzPts val="1600"/>
              <a:buChar char="○"/>
            </a:pPr>
            <a:r>
              <a:rPr lang="en-US" sz="1600"/>
              <a:t>ac_confidence/dhw_confidence/giov_confidence/total_confidence - KDE probability of observing a unique distance from calipso data equal to or </a:t>
            </a:r>
            <a:r>
              <a:rPr lang="en-US" sz="1600"/>
              <a:t>greater</a:t>
            </a:r>
            <a:r>
              <a:rPr lang="en-US" sz="1600"/>
              <a:t> than the observation distance based off the total set of distances per dataset from calipso data</a:t>
            </a:r>
            <a:endParaRPr sz="1600"/>
          </a:p>
        </p:txBody>
      </p:sp>
      <p:pic>
        <p:nvPicPr>
          <p:cNvPr id="419" name="Google Shape;419;g1047c9d6d21_0_33"/>
          <p:cNvPicPr preferRelativeResize="0"/>
          <p:nvPr/>
        </p:nvPicPr>
        <p:blipFill>
          <a:blip r:embed="rId3">
            <a:alphaModFix/>
          </a:blip>
          <a:stretch>
            <a:fillRect/>
          </a:stretch>
        </p:blipFill>
        <p:spPr>
          <a:xfrm>
            <a:off x="10127125" y="0"/>
            <a:ext cx="1958275" cy="785400"/>
          </a:xfrm>
          <a:prstGeom prst="rect">
            <a:avLst/>
          </a:prstGeom>
          <a:noFill/>
          <a:ln>
            <a:noFill/>
          </a:ln>
        </p:spPr>
      </p:pic>
      <p:pic>
        <p:nvPicPr>
          <p:cNvPr id="420" name="Google Shape;420;g1047c9d6d21_0_33"/>
          <p:cNvPicPr preferRelativeResize="0"/>
          <p:nvPr/>
        </p:nvPicPr>
        <p:blipFill>
          <a:blip r:embed="rId4">
            <a:alphaModFix/>
          </a:blip>
          <a:stretch>
            <a:fillRect/>
          </a:stretch>
        </p:blipFill>
        <p:spPr>
          <a:xfrm>
            <a:off x="7323275" y="1590349"/>
            <a:ext cx="4566725" cy="2234775"/>
          </a:xfrm>
          <a:prstGeom prst="rect">
            <a:avLst/>
          </a:prstGeom>
          <a:noFill/>
          <a:ln cap="flat" cmpd="sng" w="9525">
            <a:solidFill>
              <a:schemeClr val="dk2"/>
            </a:solidFill>
            <a:prstDash val="solid"/>
            <a:round/>
            <a:headEnd len="sm" w="sm" type="none"/>
            <a:tailEnd len="sm" w="sm" type="none"/>
          </a:ln>
        </p:spPr>
      </p:pic>
      <p:pic>
        <p:nvPicPr>
          <p:cNvPr id="421" name="Google Shape;421;g1047c9d6d21_0_33"/>
          <p:cNvPicPr preferRelativeResize="0"/>
          <p:nvPr/>
        </p:nvPicPr>
        <p:blipFill>
          <a:blip r:embed="rId5">
            <a:alphaModFix/>
          </a:blip>
          <a:stretch>
            <a:fillRect/>
          </a:stretch>
        </p:blipFill>
        <p:spPr>
          <a:xfrm>
            <a:off x="7323275" y="4355525"/>
            <a:ext cx="4566742" cy="2234775"/>
          </a:xfrm>
          <a:prstGeom prst="rect">
            <a:avLst/>
          </a:prstGeom>
          <a:noFill/>
          <a:ln cap="flat" cmpd="sng" w="9525">
            <a:solidFill>
              <a:schemeClr val="dk2"/>
            </a:solidFill>
            <a:prstDash val="solid"/>
            <a:round/>
            <a:headEnd len="sm" w="sm" type="none"/>
            <a:tailEnd len="sm" w="sm" type="none"/>
          </a:ln>
        </p:spPr>
      </p:pic>
      <p:sp>
        <p:nvSpPr>
          <p:cNvPr id="422" name="Google Shape;422;g1047c9d6d21_0_33"/>
          <p:cNvSpPr/>
          <p:nvPr/>
        </p:nvSpPr>
        <p:spPr>
          <a:xfrm>
            <a:off x="9311850" y="1828250"/>
            <a:ext cx="2475300" cy="925200"/>
          </a:xfrm>
          <a:prstGeom prst="rect">
            <a:avLst/>
          </a:prstGeom>
          <a:solidFill>
            <a:srgbClr val="88888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lt1"/>
                </a:solidFill>
              </a:rPr>
              <a:t>1: No Bleaching</a:t>
            </a:r>
            <a:endParaRPr sz="1000">
              <a:solidFill>
                <a:schemeClr val="lt1"/>
              </a:solidFill>
            </a:endParaRPr>
          </a:p>
          <a:p>
            <a:pPr indent="0" lvl="0" marL="0" rtl="0" algn="l">
              <a:spcBef>
                <a:spcPts val="0"/>
              </a:spcBef>
              <a:spcAft>
                <a:spcPts val="0"/>
              </a:spcAft>
              <a:buNone/>
            </a:pPr>
            <a:r>
              <a:rPr lang="en-US" sz="1000">
                <a:solidFill>
                  <a:schemeClr val="lt1"/>
                </a:solidFill>
              </a:rPr>
              <a:t>2: Bleach Watch</a:t>
            </a:r>
            <a:endParaRPr sz="1000">
              <a:solidFill>
                <a:schemeClr val="lt1"/>
              </a:solidFill>
            </a:endParaRPr>
          </a:p>
          <a:p>
            <a:pPr indent="0" lvl="0" marL="0" rtl="0" algn="l">
              <a:spcBef>
                <a:spcPts val="0"/>
              </a:spcBef>
              <a:spcAft>
                <a:spcPts val="0"/>
              </a:spcAft>
              <a:buNone/>
            </a:pPr>
            <a:r>
              <a:rPr lang="en-US" sz="1000">
                <a:solidFill>
                  <a:schemeClr val="lt1"/>
                </a:solidFill>
              </a:rPr>
              <a:t>3: Possible Bleaching</a:t>
            </a:r>
            <a:endParaRPr sz="1000">
              <a:solidFill>
                <a:schemeClr val="lt1"/>
              </a:solidFill>
            </a:endParaRPr>
          </a:p>
          <a:p>
            <a:pPr indent="0" lvl="0" marL="0" rtl="0" algn="l">
              <a:spcBef>
                <a:spcPts val="0"/>
              </a:spcBef>
              <a:spcAft>
                <a:spcPts val="0"/>
              </a:spcAft>
              <a:buNone/>
            </a:pPr>
            <a:r>
              <a:rPr lang="en-US" sz="1000">
                <a:solidFill>
                  <a:schemeClr val="lt1"/>
                </a:solidFill>
              </a:rPr>
              <a:t>4: Significant Bleaching Likely</a:t>
            </a:r>
            <a:endParaRPr sz="1000">
              <a:solidFill>
                <a:schemeClr val="lt1"/>
              </a:solidFill>
            </a:endParaRPr>
          </a:p>
          <a:p>
            <a:pPr indent="0" lvl="0" marL="0" rtl="0" algn="l">
              <a:spcBef>
                <a:spcPts val="0"/>
              </a:spcBef>
              <a:spcAft>
                <a:spcPts val="0"/>
              </a:spcAft>
              <a:buNone/>
            </a:pPr>
            <a:r>
              <a:rPr lang="en-US" sz="1000">
                <a:solidFill>
                  <a:schemeClr val="lt1"/>
                </a:solidFill>
              </a:rPr>
              <a:t>5: Severe Bleaching and Mortality Likely</a:t>
            </a:r>
            <a:endParaRPr sz="1000">
              <a:solidFill>
                <a:schemeClr val="lt1"/>
              </a:solidFill>
            </a:endParaRPr>
          </a:p>
        </p:txBody>
      </p:sp>
      <p:sp>
        <p:nvSpPr>
          <p:cNvPr id="423" name="Google Shape;423;g1047c9d6d21_0_33"/>
          <p:cNvSpPr/>
          <p:nvPr/>
        </p:nvSpPr>
        <p:spPr>
          <a:xfrm>
            <a:off x="9868350" y="4630075"/>
            <a:ext cx="1842600" cy="785400"/>
          </a:xfrm>
          <a:prstGeom prst="rect">
            <a:avLst/>
          </a:prstGeom>
          <a:solidFill>
            <a:srgbClr val="88888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lt1"/>
                </a:solidFill>
              </a:rPr>
              <a:t>0: Non Coral</a:t>
            </a:r>
            <a:endParaRPr sz="1000">
              <a:solidFill>
                <a:schemeClr val="lt1"/>
              </a:solidFill>
            </a:endParaRPr>
          </a:p>
          <a:p>
            <a:pPr indent="0" lvl="0" marL="0" rtl="0" algn="l">
              <a:spcBef>
                <a:spcPts val="0"/>
              </a:spcBef>
              <a:spcAft>
                <a:spcPts val="0"/>
              </a:spcAft>
              <a:buNone/>
            </a:pPr>
            <a:r>
              <a:rPr lang="en-US" sz="1000">
                <a:solidFill>
                  <a:schemeClr val="lt1"/>
                </a:solidFill>
              </a:rPr>
              <a:t>1: Coral No Bleaching</a:t>
            </a:r>
            <a:endParaRPr sz="1000">
              <a:solidFill>
                <a:schemeClr val="lt1"/>
              </a:solidFill>
            </a:endParaRPr>
          </a:p>
          <a:p>
            <a:pPr indent="0" lvl="0" marL="0" rtl="0" algn="l">
              <a:spcBef>
                <a:spcPts val="0"/>
              </a:spcBef>
              <a:spcAft>
                <a:spcPts val="0"/>
              </a:spcAft>
              <a:buNone/>
            </a:pPr>
            <a:r>
              <a:rPr lang="en-US" sz="1000">
                <a:solidFill>
                  <a:schemeClr val="lt1"/>
                </a:solidFill>
              </a:rPr>
              <a:t>2: Coral Bleach Watch</a:t>
            </a:r>
            <a:endParaRPr sz="1000">
              <a:solidFill>
                <a:schemeClr val="lt1"/>
              </a:solidFill>
            </a:endParaRPr>
          </a:p>
          <a:p>
            <a:pPr indent="0" lvl="0" marL="0" rtl="0" algn="l">
              <a:spcBef>
                <a:spcPts val="0"/>
              </a:spcBef>
              <a:spcAft>
                <a:spcPts val="0"/>
              </a:spcAft>
              <a:buNone/>
            </a:pPr>
            <a:r>
              <a:rPr lang="en-US" sz="1000">
                <a:solidFill>
                  <a:schemeClr val="lt1"/>
                </a:solidFill>
              </a:rPr>
              <a:t>3:  Coral Possible Bleaching</a:t>
            </a:r>
            <a:endParaRPr sz="1000">
              <a:solidFill>
                <a:schemeClr val="lt1"/>
              </a:solidFill>
            </a:endParaRPr>
          </a:p>
        </p:txBody>
      </p:sp>
      <p:sp>
        <p:nvSpPr>
          <p:cNvPr id="424" name="Google Shape;424;g1047c9d6d21_0_33"/>
          <p:cNvSpPr/>
          <p:nvPr/>
        </p:nvSpPr>
        <p:spPr>
          <a:xfrm>
            <a:off x="7862975" y="4522375"/>
            <a:ext cx="1358700" cy="201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1047c9d6d21_0_33"/>
          <p:cNvSpPr/>
          <p:nvPr/>
        </p:nvSpPr>
        <p:spPr>
          <a:xfrm>
            <a:off x="6011225" y="6476475"/>
            <a:ext cx="2056500" cy="279000"/>
          </a:xfrm>
          <a:prstGeom prst="rect">
            <a:avLst/>
          </a:prstGeom>
          <a:solidFill>
            <a:srgbClr val="7F7F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lt1"/>
                </a:solidFill>
              </a:rPr>
              <a:t>Labels Used in Analysis</a:t>
            </a:r>
            <a:endParaRPr sz="12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104ae16b8c5_1_237"/>
          <p:cNvSpPr txBox="1"/>
          <p:nvPr>
            <p:ph type="title"/>
          </p:nvPr>
        </p:nvSpPr>
        <p:spPr>
          <a:xfrm>
            <a:off x="913775" y="618517"/>
            <a:ext cx="10364400" cy="1596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Coral vs Non-Coral Reflectance </a:t>
            </a:r>
            <a:endParaRPr/>
          </a:p>
        </p:txBody>
      </p:sp>
      <p:sp>
        <p:nvSpPr>
          <p:cNvPr id="432" name="Google Shape;432;g104ae16b8c5_1_237"/>
          <p:cNvSpPr txBox="1"/>
          <p:nvPr>
            <p:ph idx="1" type="body"/>
          </p:nvPr>
        </p:nvSpPr>
        <p:spPr>
          <a:xfrm>
            <a:off x="614375" y="1865850"/>
            <a:ext cx="8460300" cy="1278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The line plot below shows the Calipso reflectance value vs each feature which corresponds to a depth level. The shaded area represents the 95th percentile of the dataset. </a:t>
            </a:r>
            <a:endParaRPr/>
          </a:p>
        </p:txBody>
      </p:sp>
      <p:pic>
        <p:nvPicPr>
          <p:cNvPr id="433" name="Google Shape;433;g104ae16b8c5_1_237"/>
          <p:cNvPicPr preferRelativeResize="0"/>
          <p:nvPr/>
        </p:nvPicPr>
        <p:blipFill>
          <a:blip r:embed="rId3">
            <a:alphaModFix/>
          </a:blip>
          <a:stretch>
            <a:fillRect/>
          </a:stretch>
        </p:blipFill>
        <p:spPr>
          <a:xfrm>
            <a:off x="4239675" y="2829700"/>
            <a:ext cx="7860675" cy="3828625"/>
          </a:xfrm>
          <a:prstGeom prst="rect">
            <a:avLst/>
          </a:prstGeom>
          <a:noFill/>
          <a:ln cap="flat" cmpd="sng" w="9525">
            <a:solidFill>
              <a:schemeClr val="dk2"/>
            </a:solidFill>
            <a:prstDash val="solid"/>
            <a:round/>
            <a:headEnd len="sm" w="sm" type="none"/>
            <a:tailEnd len="sm" w="sm" type="none"/>
          </a:ln>
        </p:spPr>
      </p:pic>
      <p:grpSp>
        <p:nvGrpSpPr>
          <p:cNvPr id="434" name="Google Shape;434;g104ae16b8c5_1_237"/>
          <p:cNvGrpSpPr/>
          <p:nvPr/>
        </p:nvGrpSpPr>
        <p:grpSpPr>
          <a:xfrm>
            <a:off x="9595475" y="1546350"/>
            <a:ext cx="2504875" cy="1150200"/>
            <a:chOff x="9623250" y="1993650"/>
            <a:chExt cx="2504875" cy="1150200"/>
          </a:xfrm>
        </p:grpSpPr>
        <p:sp>
          <p:nvSpPr>
            <p:cNvPr id="435" name="Google Shape;435;g104ae16b8c5_1_237"/>
            <p:cNvSpPr/>
            <p:nvPr/>
          </p:nvSpPr>
          <p:spPr>
            <a:xfrm>
              <a:off x="9623250" y="1993650"/>
              <a:ext cx="2326200" cy="1150200"/>
            </a:xfrm>
            <a:prstGeom prst="rect">
              <a:avLst/>
            </a:prstGeom>
            <a:solidFill>
              <a:srgbClr val="FFFFFE"/>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Legend</a:t>
              </a:r>
              <a:endParaRPr b="1" sz="1800"/>
            </a:p>
          </p:txBody>
        </p:sp>
        <p:sp>
          <p:nvSpPr>
            <p:cNvPr id="436" name="Google Shape;436;g104ae16b8c5_1_237"/>
            <p:cNvSpPr txBox="1"/>
            <p:nvPr/>
          </p:nvSpPr>
          <p:spPr>
            <a:xfrm>
              <a:off x="10722325" y="2340400"/>
              <a:ext cx="1405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Twentieth Century"/>
                  <a:ea typeface="Twentieth Century"/>
                  <a:cs typeface="Twentieth Century"/>
                  <a:sym typeface="Twentieth Century"/>
                </a:rPr>
                <a:t>Non- Coral </a:t>
              </a:r>
              <a:endParaRPr b="1" sz="1600">
                <a:latin typeface="Twentieth Century"/>
                <a:ea typeface="Twentieth Century"/>
                <a:cs typeface="Twentieth Century"/>
                <a:sym typeface="Twentieth Century"/>
              </a:endParaRPr>
            </a:p>
          </p:txBody>
        </p:sp>
        <p:sp>
          <p:nvSpPr>
            <p:cNvPr id="437" name="Google Shape;437;g104ae16b8c5_1_237"/>
            <p:cNvSpPr txBox="1"/>
            <p:nvPr/>
          </p:nvSpPr>
          <p:spPr>
            <a:xfrm>
              <a:off x="10722325" y="2635975"/>
              <a:ext cx="1405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Twentieth Century"/>
                  <a:ea typeface="Twentieth Century"/>
                  <a:cs typeface="Twentieth Century"/>
                  <a:sym typeface="Twentieth Century"/>
                </a:rPr>
                <a:t>Coral </a:t>
              </a:r>
              <a:endParaRPr b="1" sz="1600">
                <a:latin typeface="Twentieth Century"/>
                <a:ea typeface="Twentieth Century"/>
                <a:cs typeface="Twentieth Century"/>
                <a:sym typeface="Twentieth Century"/>
              </a:endParaRPr>
            </a:p>
          </p:txBody>
        </p:sp>
        <p:sp>
          <p:nvSpPr>
            <p:cNvPr id="438" name="Google Shape;438;g104ae16b8c5_1_237"/>
            <p:cNvSpPr/>
            <p:nvPr/>
          </p:nvSpPr>
          <p:spPr>
            <a:xfrm>
              <a:off x="9814925" y="2485600"/>
              <a:ext cx="830700" cy="1407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104ae16b8c5_1_237"/>
            <p:cNvSpPr/>
            <p:nvPr/>
          </p:nvSpPr>
          <p:spPr>
            <a:xfrm>
              <a:off x="9814925" y="2781175"/>
              <a:ext cx="830700" cy="140700"/>
            </a:xfrm>
            <a:prstGeom prst="rect">
              <a:avLst/>
            </a:prstGeom>
            <a:solidFill>
              <a:srgbClr val="E69138"/>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g104ae16b8c5_1_237"/>
          <p:cNvSpPr/>
          <p:nvPr/>
        </p:nvSpPr>
        <p:spPr>
          <a:xfrm>
            <a:off x="614375" y="3112800"/>
            <a:ext cx="3667800" cy="34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Twentieth Century"/>
                <a:ea typeface="Twentieth Century"/>
                <a:cs typeface="Twentieth Century"/>
                <a:sym typeface="Twentieth Century"/>
              </a:rPr>
              <a:t>Calipso values overlap each other for coral vs non-coral labels, but </a:t>
            </a:r>
            <a:r>
              <a:rPr b="1" lang="en-US" sz="2000">
                <a:latin typeface="Twentieth Century"/>
                <a:ea typeface="Twentieth Century"/>
                <a:cs typeface="Twentieth Century"/>
                <a:sym typeface="Twentieth Century"/>
              </a:rPr>
              <a:t>certain </a:t>
            </a:r>
            <a:r>
              <a:rPr b="1" lang="en-US" sz="2000">
                <a:latin typeface="Twentieth Century"/>
                <a:ea typeface="Twentieth Century"/>
                <a:cs typeface="Twentieth Century"/>
                <a:sym typeface="Twentieth Century"/>
              </a:rPr>
              <a:t>features circled in red show good separation</a:t>
            </a:r>
            <a:r>
              <a:rPr lang="en-US" sz="2000">
                <a:latin typeface="Twentieth Century"/>
                <a:ea typeface="Twentieth Century"/>
                <a:cs typeface="Twentieth Century"/>
                <a:sym typeface="Twentieth Century"/>
              </a:rPr>
              <a:t>.</a:t>
            </a:r>
            <a:endParaRPr sz="2000">
              <a:latin typeface="Twentieth Century"/>
              <a:ea typeface="Twentieth Century"/>
              <a:cs typeface="Twentieth Century"/>
              <a:sym typeface="Twentieth Century"/>
            </a:endParaRPr>
          </a:p>
          <a:p>
            <a:pPr indent="0" lvl="0" marL="0" rtl="0" algn="l">
              <a:spcBef>
                <a:spcPts val="0"/>
              </a:spcBef>
              <a:spcAft>
                <a:spcPts val="0"/>
              </a:spcAft>
              <a:buNone/>
            </a:pPr>
            <a:r>
              <a:t/>
            </a:r>
            <a:endParaRPr sz="2000">
              <a:latin typeface="Twentieth Century"/>
              <a:ea typeface="Twentieth Century"/>
              <a:cs typeface="Twentieth Century"/>
              <a:sym typeface="Twentieth Century"/>
            </a:endParaRPr>
          </a:p>
          <a:p>
            <a:pPr indent="0" lvl="0" marL="0" rtl="0" algn="l">
              <a:spcBef>
                <a:spcPts val="0"/>
              </a:spcBef>
              <a:spcAft>
                <a:spcPts val="0"/>
              </a:spcAft>
              <a:buNone/>
            </a:pPr>
            <a:r>
              <a:rPr lang="en-US" sz="2000">
                <a:latin typeface="Twentieth Century"/>
                <a:ea typeface="Twentieth Century"/>
                <a:cs typeface="Twentieth Century"/>
                <a:sym typeface="Twentieth Century"/>
              </a:rPr>
              <a:t>We expect the first few features to be </a:t>
            </a:r>
            <a:r>
              <a:rPr lang="en-US" sz="2000">
                <a:latin typeface="Twentieth Century"/>
                <a:ea typeface="Twentieth Century"/>
                <a:cs typeface="Twentieth Century"/>
                <a:sym typeface="Twentieth Century"/>
              </a:rPr>
              <a:t>more</a:t>
            </a:r>
            <a:r>
              <a:rPr lang="en-US" sz="2000">
                <a:latin typeface="Twentieth Century"/>
                <a:ea typeface="Twentieth Century"/>
                <a:cs typeface="Twentieth Century"/>
                <a:sym typeface="Twentieth Century"/>
              </a:rPr>
              <a:t> relevant since the altitude is below sea level. </a:t>
            </a:r>
            <a:endParaRPr sz="2000">
              <a:latin typeface="Twentieth Century"/>
              <a:ea typeface="Twentieth Century"/>
              <a:cs typeface="Twentieth Century"/>
              <a:sym typeface="Twentieth Century"/>
            </a:endParaRPr>
          </a:p>
        </p:txBody>
      </p:sp>
      <p:sp>
        <p:nvSpPr>
          <p:cNvPr id="441" name="Google Shape;441;g104ae16b8c5_1_237"/>
          <p:cNvSpPr/>
          <p:nvPr/>
        </p:nvSpPr>
        <p:spPr>
          <a:xfrm>
            <a:off x="5022500" y="3335550"/>
            <a:ext cx="498300" cy="524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104ae16b8c5_1_237"/>
          <p:cNvSpPr/>
          <p:nvPr/>
        </p:nvSpPr>
        <p:spPr>
          <a:xfrm>
            <a:off x="8357075" y="4650900"/>
            <a:ext cx="498300" cy="524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104ae16b8c5_1_237"/>
          <p:cNvSpPr/>
          <p:nvPr/>
        </p:nvSpPr>
        <p:spPr>
          <a:xfrm>
            <a:off x="5467875" y="3859650"/>
            <a:ext cx="398100" cy="368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4" name="Google Shape;444;g104ae16b8c5_1_237"/>
          <p:cNvPicPr preferRelativeResize="0"/>
          <p:nvPr/>
        </p:nvPicPr>
        <p:blipFill>
          <a:blip r:embed="rId4">
            <a:alphaModFix/>
          </a:blip>
          <a:stretch>
            <a:fillRect/>
          </a:stretch>
        </p:blipFill>
        <p:spPr>
          <a:xfrm>
            <a:off x="10127125" y="0"/>
            <a:ext cx="1958275" cy="785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104ae16b8c5_1_257"/>
          <p:cNvSpPr txBox="1"/>
          <p:nvPr>
            <p:ph type="title"/>
          </p:nvPr>
        </p:nvSpPr>
        <p:spPr>
          <a:xfrm>
            <a:off x="913775" y="618517"/>
            <a:ext cx="10364400" cy="1596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Coral vs Non-Coral Reflectance </a:t>
            </a:r>
            <a:endParaRPr/>
          </a:p>
        </p:txBody>
      </p:sp>
      <p:sp>
        <p:nvSpPr>
          <p:cNvPr id="451" name="Google Shape;451;g104ae16b8c5_1_257"/>
          <p:cNvSpPr txBox="1"/>
          <p:nvPr>
            <p:ph idx="1" type="body"/>
          </p:nvPr>
        </p:nvSpPr>
        <p:spPr>
          <a:xfrm>
            <a:off x="345050" y="1865850"/>
            <a:ext cx="3846900" cy="4128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There are several unexpected cases that show </a:t>
            </a:r>
            <a:r>
              <a:rPr lang="en-US"/>
              <a:t>significant</a:t>
            </a:r>
            <a:r>
              <a:rPr lang="en-US"/>
              <a:t> differences in reflectance values at altitude </a:t>
            </a:r>
            <a:r>
              <a:rPr lang="en-US"/>
              <a:t>+6 km above sea level. </a:t>
            </a:r>
            <a:endParaRPr/>
          </a:p>
          <a:p>
            <a:pPr indent="0" lvl="0" marL="0" rtl="0" algn="l">
              <a:spcBef>
                <a:spcPts val="1000"/>
              </a:spcBef>
              <a:spcAft>
                <a:spcPts val="0"/>
              </a:spcAft>
              <a:buNone/>
            </a:pPr>
            <a:r>
              <a:t/>
            </a:r>
            <a:endParaRPr/>
          </a:p>
        </p:txBody>
      </p:sp>
      <p:grpSp>
        <p:nvGrpSpPr>
          <p:cNvPr id="452" name="Google Shape;452;g104ae16b8c5_1_257"/>
          <p:cNvGrpSpPr/>
          <p:nvPr/>
        </p:nvGrpSpPr>
        <p:grpSpPr>
          <a:xfrm>
            <a:off x="4447400" y="1916993"/>
            <a:ext cx="7588050" cy="2376988"/>
            <a:chOff x="248213" y="2784950"/>
            <a:chExt cx="11695514" cy="2825375"/>
          </a:xfrm>
        </p:grpSpPr>
        <p:pic>
          <p:nvPicPr>
            <p:cNvPr id="453" name="Google Shape;453;g104ae16b8c5_1_257"/>
            <p:cNvPicPr preferRelativeResize="0"/>
            <p:nvPr/>
          </p:nvPicPr>
          <p:blipFill>
            <a:blip r:embed="rId3">
              <a:alphaModFix/>
            </a:blip>
            <a:stretch>
              <a:fillRect/>
            </a:stretch>
          </p:blipFill>
          <p:spPr>
            <a:xfrm>
              <a:off x="248213" y="2784950"/>
              <a:ext cx="5794049" cy="2825375"/>
            </a:xfrm>
            <a:prstGeom prst="rect">
              <a:avLst/>
            </a:prstGeom>
            <a:noFill/>
            <a:ln cap="flat" cmpd="sng" w="9525">
              <a:solidFill>
                <a:schemeClr val="dk2"/>
              </a:solidFill>
              <a:prstDash val="solid"/>
              <a:round/>
              <a:headEnd len="sm" w="sm" type="none"/>
              <a:tailEnd len="sm" w="sm" type="none"/>
            </a:ln>
          </p:spPr>
        </p:pic>
        <p:pic>
          <p:nvPicPr>
            <p:cNvPr id="454" name="Google Shape;454;g104ae16b8c5_1_257"/>
            <p:cNvPicPr preferRelativeResize="0"/>
            <p:nvPr/>
          </p:nvPicPr>
          <p:blipFill rotWithShape="1">
            <a:blip r:embed="rId4">
              <a:alphaModFix/>
            </a:blip>
            <a:srcRect b="0" l="0" r="0" t="0"/>
            <a:stretch/>
          </p:blipFill>
          <p:spPr>
            <a:xfrm>
              <a:off x="6156350" y="2815358"/>
              <a:ext cx="5787377" cy="2794960"/>
            </a:xfrm>
            <a:prstGeom prst="rect">
              <a:avLst/>
            </a:prstGeom>
            <a:noFill/>
            <a:ln cap="flat" cmpd="sng" w="9525">
              <a:solidFill>
                <a:schemeClr val="dk2"/>
              </a:solidFill>
              <a:prstDash val="solid"/>
              <a:round/>
              <a:headEnd len="sm" w="sm" type="none"/>
              <a:tailEnd len="sm" w="sm" type="none"/>
            </a:ln>
          </p:spPr>
        </p:pic>
      </p:grpSp>
      <p:grpSp>
        <p:nvGrpSpPr>
          <p:cNvPr id="455" name="Google Shape;455;g104ae16b8c5_1_257"/>
          <p:cNvGrpSpPr/>
          <p:nvPr/>
        </p:nvGrpSpPr>
        <p:grpSpPr>
          <a:xfrm>
            <a:off x="4447125" y="4396116"/>
            <a:ext cx="7588618" cy="2240619"/>
            <a:chOff x="278288" y="3428250"/>
            <a:chExt cx="11635416" cy="2812375"/>
          </a:xfrm>
        </p:grpSpPr>
        <p:pic>
          <p:nvPicPr>
            <p:cNvPr id="456" name="Google Shape;456;g104ae16b8c5_1_257"/>
            <p:cNvPicPr preferRelativeResize="0"/>
            <p:nvPr/>
          </p:nvPicPr>
          <p:blipFill>
            <a:blip r:embed="rId5">
              <a:alphaModFix/>
            </a:blip>
            <a:stretch>
              <a:fillRect/>
            </a:stretch>
          </p:blipFill>
          <p:spPr>
            <a:xfrm>
              <a:off x="278288" y="3428250"/>
              <a:ext cx="5787400" cy="2812372"/>
            </a:xfrm>
            <a:prstGeom prst="rect">
              <a:avLst/>
            </a:prstGeom>
            <a:noFill/>
            <a:ln cap="flat" cmpd="sng" w="9525">
              <a:solidFill>
                <a:srgbClr val="999999"/>
              </a:solidFill>
              <a:prstDash val="solid"/>
              <a:round/>
              <a:headEnd len="sm" w="sm" type="none"/>
              <a:tailEnd len="sm" w="sm" type="none"/>
            </a:ln>
          </p:spPr>
        </p:pic>
        <p:pic>
          <p:nvPicPr>
            <p:cNvPr id="457" name="Google Shape;457;g104ae16b8c5_1_257"/>
            <p:cNvPicPr preferRelativeResize="0"/>
            <p:nvPr/>
          </p:nvPicPr>
          <p:blipFill>
            <a:blip r:embed="rId6">
              <a:alphaModFix/>
            </a:blip>
            <a:stretch>
              <a:fillRect/>
            </a:stretch>
          </p:blipFill>
          <p:spPr>
            <a:xfrm>
              <a:off x="6166963" y="3428250"/>
              <a:ext cx="5746741" cy="2812375"/>
            </a:xfrm>
            <a:prstGeom prst="rect">
              <a:avLst/>
            </a:prstGeom>
            <a:noFill/>
            <a:ln cap="flat" cmpd="sng" w="9525">
              <a:solidFill>
                <a:srgbClr val="999999"/>
              </a:solidFill>
              <a:prstDash val="solid"/>
              <a:round/>
              <a:headEnd len="sm" w="sm" type="none"/>
              <a:tailEnd len="sm" w="sm" type="none"/>
            </a:ln>
          </p:spPr>
        </p:pic>
      </p:grpSp>
      <p:grpSp>
        <p:nvGrpSpPr>
          <p:cNvPr id="458" name="Google Shape;458;g104ae16b8c5_1_257"/>
          <p:cNvGrpSpPr/>
          <p:nvPr/>
        </p:nvGrpSpPr>
        <p:grpSpPr>
          <a:xfrm>
            <a:off x="9810858" y="945399"/>
            <a:ext cx="2224579" cy="942557"/>
            <a:chOff x="9623250" y="1993650"/>
            <a:chExt cx="2504875" cy="1183225"/>
          </a:xfrm>
        </p:grpSpPr>
        <p:sp>
          <p:nvSpPr>
            <p:cNvPr id="459" name="Google Shape;459;g104ae16b8c5_1_257"/>
            <p:cNvSpPr/>
            <p:nvPr/>
          </p:nvSpPr>
          <p:spPr>
            <a:xfrm>
              <a:off x="9623250" y="1993650"/>
              <a:ext cx="2326200" cy="1150200"/>
            </a:xfrm>
            <a:prstGeom prst="rect">
              <a:avLst/>
            </a:prstGeom>
            <a:solidFill>
              <a:srgbClr val="FFFFFE"/>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Legend</a:t>
              </a:r>
              <a:endParaRPr b="1" sz="1800"/>
            </a:p>
          </p:txBody>
        </p:sp>
        <p:sp>
          <p:nvSpPr>
            <p:cNvPr id="460" name="Google Shape;460;g104ae16b8c5_1_257"/>
            <p:cNvSpPr txBox="1"/>
            <p:nvPr/>
          </p:nvSpPr>
          <p:spPr>
            <a:xfrm>
              <a:off x="10722325" y="2340400"/>
              <a:ext cx="1405800" cy="54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Twentieth Century"/>
                  <a:ea typeface="Twentieth Century"/>
                  <a:cs typeface="Twentieth Century"/>
                  <a:sym typeface="Twentieth Century"/>
                </a:rPr>
                <a:t>Non- Coral </a:t>
              </a:r>
              <a:endParaRPr b="1" sz="1600">
                <a:latin typeface="Twentieth Century"/>
                <a:ea typeface="Twentieth Century"/>
                <a:cs typeface="Twentieth Century"/>
                <a:sym typeface="Twentieth Century"/>
              </a:endParaRPr>
            </a:p>
          </p:txBody>
        </p:sp>
        <p:sp>
          <p:nvSpPr>
            <p:cNvPr id="461" name="Google Shape;461;g104ae16b8c5_1_257"/>
            <p:cNvSpPr txBox="1"/>
            <p:nvPr/>
          </p:nvSpPr>
          <p:spPr>
            <a:xfrm>
              <a:off x="10722325" y="2635975"/>
              <a:ext cx="1405800" cy="54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Twentieth Century"/>
                  <a:ea typeface="Twentieth Century"/>
                  <a:cs typeface="Twentieth Century"/>
                  <a:sym typeface="Twentieth Century"/>
                </a:rPr>
                <a:t>Coral </a:t>
              </a:r>
              <a:endParaRPr b="1" sz="1600">
                <a:latin typeface="Twentieth Century"/>
                <a:ea typeface="Twentieth Century"/>
                <a:cs typeface="Twentieth Century"/>
                <a:sym typeface="Twentieth Century"/>
              </a:endParaRPr>
            </a:p>
          </p:txBody>
        </p:sp>
        <p:sp>
          <p:nvSpPr>
            <p:cNvPr id="462" name="Google Shape;462;g104ae16b8c5_1_257"/>
            <p:cNvSpPr/>
            <p:nvPr/>
          </p:nvSpPr>
          <p:spPr>
            <a:xfrm>
              <a:off x="9814925" y="2485600"/>
              <a:ext cx="830700" cy="1407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104ae16b8c5_1_257"/>
            <p:cNvSpPr/>
            <p:nvPr/>
          </p:nvSpPr>
          <p:spPr>
            <a:xfrm>
              <a:off x="9814925" y="2781175"/>
              <a:ext cx="830700" cy="140700"/>
            </a:xfrm>
            <a:prstGeom prst="rect">
              <a:avLst/>
            </a:prstGeom>
            <a:solidFill>
              <a:srgbClr val="E69138"/>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g104ae16b8c5_1_257"/>
          <p:cNvSpPr/>
          <p:nvPr/>
        </p:nvSpPr>
        <p:spPr>
          <a:xfrm>
            <a:off x="5584825" y="2121450"/>
            <a:ext cx="498300" cy="524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104ae16b8c5_1_257"/>
          <p:cNvSpPr/>
          <p:nvPr/>
        </p:nvSpPr>
        <p:spPr>
          <a:xfrm>
            <a:off x="9124825" y="3166950"/>
            <a:ext cx="356700" cy="325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104ae16b8c5_1_257"/>
          <p:cNvSpPr/>
          <p:nvPr/>
        </p:nvSpPr>
        <p:spPr>
          <a:xfrm>
            <a:off x="9724500" y="1917000"/>
            <a:ext cx="356700" cy="325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104ae16b8c5_1_257"/>
          <p:cNvSpPr/>
          <p:nvPr/>
        </p:nvSpPr>
        <p:spPr>
          <a:xfrm>
            <a:off x="10426450" y="3382300"/>
            <a:ext cx="356700" cy="325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104ae16b8c5_1_257"/>
          <p:cNvSpPr/>
          <p:nvPr/>
        </p:nvSpPr>
        <p:spPr>
          <a:xfrm>
            <a:off x="11626800" y="5993850"/>
            <a:ext cx="356700" cy="325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104ae16b8c5_1_257"/>
          <p:cNvSpPr/>
          <p:nvPr/>
        </p:nvSpPr>
        <p:spPr>
          <a:xfrm>
            <a:off x="11626800" y="4901175"/>
            <a:ext cx="356700" cy="325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0" name="Google Shape;470;g104ae16b8c5_1_257"/>
          <p:cNvPicPr preferRelativeResize="0"/>
          <p:nvPr/>
        </p:nvPicPr>
        <p:blipFill>
          <a:blip r:embed="rId7">
            <a:alphaModFix/>
          </a:blip>
          <a:stretch>
            <a:fillRect/>
          </a:stretch>
        </p:blipFill>
        <p:spPr>
          <a:xfrm>
            <a:off x="10127125" y="0"/>
            <a:ext cx="1958275" cy="785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104eb597246_0_0"/>
          <p:cNvSpPr txBox="1"/>
          <p:nvPr>
            <p:ph type="title"/>
          </p:nvPr>
        </p:nvSpPr>
        <p:spPr>
          <a:xfrm>
            <a:off x="913775" y="618517"/>
            <a:ext cx="10364400" cy="1596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Giovanni Parameters vs Class</a:t>
            </a:r>
            <a:endParaRPr/>
          </a:p>
        </p:txBody>
      </p:sp>
      <p:pic>
        <p:nvPicPr>
          <p:cNvPr id="477" name="Google Shape;477;g104eb597246_0_0"/>
          <p:cNvPicPr preferRelativeResize="0"/>
          <p:nvPr/>
        </p:nvPicPr>
        <p:blipFill>
          <a:blip r:embed="rId3">
            <a:alphaModFix/>
          </a:blip>
          <a:stretch>
            <a:fillRect/>
          </a:stretch>
        </p:blipFill>
        <p:spPr>
          <a:xfrm>
            <a:off x="714725" y="2354442"/>
            <a:ext cx="2667000" cy="4000500"/>
          </a:xfrm>
          <a:prstGeom prst="rect">
            <a:avLst/>
          </a:prstGeom>
          <a:noFill/>
          <a:ln>
            <a:noFill/>
          </a:ln>
        </p:spPr>
      </p:pic>
      <p:pic>
        <p:nvPicPr>
          <p:cNvPr id="478" name="Google Shape;478;g104eb597246_0_0"/>
          <p:cNvPicPr preferRelativeResize="0"/>
          <p:nvPr/>
        </p:nvPicPr>
        <p:blipFill>
          <a:blip r:embed="rId4">
            <a:alphaModFix/>
          </a:blip>
          <a:stretch>
            <a:fillRect/>
          </a:stretch>
        </p:blipFill>
        <p:spPr>
          <a:xfrm>
            <a:off x="3534125" y="2367217"/>
            <a:ext cx="2628900" cy="3971925"/>
          </a:xfrm>
          <a:prstGeom prst="rect">
            <a:avLst/>
          </a:prstGeom>
          <a:noFill/>
          <a:ln>
            <a:noFill/>
          </a:ln>
        </p:spPr>
      </p:pic>
      <p:pic>
        <p:nvPicPr>
          <p:cNvPr id="479" name="Google Shape;479;g104eb597246_0_0"/>
          <p:cNvPicPr preferRelativeResize="0"/>
          <p:nvPr/>
        </p:nvPicPr>
        <p:blipFill>
          <a:blip r:embed="rId5">
            <a:alphaModFix/>
          </a:blip>
          <a:stretch>
            <a:fillRect/>
          </a:stretch>
        </p:blipFill>
        <p:spPr>
          <a:xfrm>
            <a:off x="9077675" y="2367217"/>
            <a:ext cx="2609850" cy="3971925"/>
          </a:xfrm>
          <a:prstGeom prst="rect">
            <a:avLst/>
          </a:prstGeom>
          <a:noFill/>
          <a:ln>
            <a:noFill/>
          </a:ln>
        </p:spPr>
      </p:pic>
      <p:pic>
        <p:nvPicPr>
          <p:cNvPr id="480" name="Google Shape;480;g104eb597246_0_0"/>
          <p:cNvPicPr preferRelativeResize="0"/>
          <p:nvPr/>
        </p:nvPicPr>
        <p:blipFill>
          <a:blip r:embed="rId6">
            <a:alphaModFix/>
          </a:blip>
          <a:stretch>
            <a:fillRect/>
          </a:stretch>
        </p:blipFill>
        <p:spPr>
          <a:xfrm>
            <a:off x="6315425" y="2367217"/>
            <a:ext cx="2609850" cy="3962400"/>
          </a:xfrm>
          <a:prstGeom prst="rect">
            <a:avLst/>
          </a:prstGeom>
          <a:noFill/>
          <a:ln>
            <a:noFill/>
          </a:ln>
        </p:spPr>
      </p:pic>
      <p:grpSp>
        <p:nvGrpSpPr>
          <p:cNvPr id="481" name="Google Shape;481;g104eb597246_0_0"/>
          <p:cNvGrpSpPr/>
          <p:nvPr/>
        </p:nvGrpSpPr>
        <p:grpSpPr>
          <a:xfrm>
            <a:off x="9314300" y="1064625"/>
            <a:ext cx="2504875" cy="1150200"/>
            <a:chOff x="9623250" y="1993650"/>
            <a:chExt cx="2504875" cy="1150200"/>
          </a:xfrm>
        </p:grpSpPr>
        <p:sp>
          <p:nvSpPr>
            <p:cNvPr id="482" name="Google Shape;482;g104eb597246_0_0"/>
            <p:cNvSpPr/>
            <p:nvPr/>
          </p:nvSpPr>
          <p:spPr>
            <a:xfrm>
              <a:off x="9623250" y="1993650"/>
              <a:ext cx="2326200" cy="1150200"/>
            </a:xfrm>
            <a:prstGeom prst="rect">
              <a:avLst/>
            </a:prstGeom>
            <a:solidFill>
              <a:srgbClr val="FFFFFE"/>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Legend</a:t>
              </a:r>
              <a:endParaRPr b="1" sz="1800"/>
            </a:p>
          </p:txBody>
        </p:sp>
        <p:sp>
          <p:nvSpPr>
            <p:cNvPr id="483" name="Google Shape;483;g104eb597246_0_0"/>
            <p:cNvSpPr txBox="1"/>
            <p:nvPr/>
          </p:nvSpPr>
          <p:spPr>
            <a:xfrm>
              <a:off x="10722325" y="2340400"/>
              <a:ext cx="1405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Twentieth Century"/>
                  <a:ea typeface="Twentieth Century"/>
                  <a:cs typeface="Twentieth Century"/>
                  <a:sym typeface="Twentieth Century"/>
                </a:rPr>
                <a:t>Non- Coral </a:t>
              </a:r>
              <a:endParaRPr b="1" sz="1600">
                <a:latin typeface="Twentieth Century"/>
                <a:ea typeface="Twentieth Century"/>
                <a:cs typeface="Twentieth Century"/>
                <a:sym typeface="Twentieth Century"/>
              </a:endParaRPr>
            </a:p>
          </p:txBody>
        </p:sp>
        <p:sp>
          <p:nvSpPr>
            <p:cNvPr id="484" name="Google Shape;484;g104eb597246_0_0"/>
            <p:cNvSpPr txBox="1"/>
            <p:nvPr/>
          </p:nvSpPr>
          <p:spPr>
            <a:xfrm>
              <a:off x="10722325" y="2635975"/>
              <a:ext cx="1405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Twentieth Century"/>
                  <a:ea typeface="Twentieth Century"/>
                  <a:cs typeface="Twentieth Century"/>
                  <a:sym typeface="Twentieth Century"/>
                </a:rPr>
                <a:t>Coral </a:t>
              </a:r>
              <a:endParaRPr b="1" sz="1600">
                <a:latin typeface="Twentieth Century"/>
                <a:ea typeface="Twentieth Century"/>
                <a:cs typeface="Twentieth Century"/>
                <a:sym typeface="Twentieth Century"/>
              </a:endParaRPr>
            </a:p>
          </p:txBody>
        </p:sp>
        <p:sp>
          <p:nvSpPr>
            <p:cNvPr id="485" name="Google Shape;485;g104eb597246_0_0"/>
            <p:cNvSpPr/>
            <p:nvPr/>
          </p:nvSpPr>
          <p:spPr>
            <a:xfrm>
              <a:off x="9814925" y="2485600"/>
              <a:ext cx="830700" cy="1407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104eb597246_0_0"/>
            <p:cNvSpPr/>
            <p:nvPr/>
          </p:nvSpPr>
          <p:spPr>
            <a:xfrm>
              <a:off x="9814925" y="2781175"/>
              <a:ext cx="830700" cy="140700"/>
            </a:xfrm>
            <a:prstGeom prst="rect">
              <a:avLst/>
            </a:prstGeom>
            <a:solidFill>
              <a:srgbClr val="E69138"/>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7" name="Google Shape;487;g104eb597246_0_0"/>
          <p:cNvPicPr preferRelativeResize="0"/>
          <p:nvPr/>
        </p:nvPicPr>
        <p:blipFill>
          <a:blip r:embed="rId7">
            <a:alphaModFix/>
          </a:blip>
          <a:stretch>
            <a:fillRect/>
          </a:stretch>
        </p:blipFill>
        <p:spPr>
          <a:xfrm>
            <a:off x="10127125" y="0"/>
            <a:ext cx="1958275" cy="785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104eb597246_0_21"/>
          <p:cNvSpPr txBox="1"/>
          <p:nvPr>
            <p:ph type="title"/>
          </p:nvPr>
        </p:nvSpPr>
        <p:spPr>
          <a:xfrm>
            <a:off x="913775" y="618517"/>
            <a:ext cx="10364400" cy="1596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Correlation Plot</a:t>
            </a:r>
            <a:endParaRPr/>
          </a:p>
        </p:txBody>
      </p:sp>
      <p:pic>
        <p:nvPicPr>
          <p:cNvPr id="494" name="Google Shape;494;g104eb597246_0_21"/>
          <p:cNvPicPr preferRelativeResize="0"/>
          <p:nvPr/>
        </p:nvPicPr>
        <p:blipFill>
          <a:blip r:embed="rId3">
            <a:alphaModFix/>
          </a:blip>
          <a:stretch>
            <a:fillRect/>
          </a:stretch>
        </p:blipFill>
        <p:spPr>
          <a:xfrm>
            <a:off x="5661475" y="935675"/>
            <a:ext cx="6119475" cy="5411126"/>
          </a:xfrm>
          <a:prstGeom prst="rect">
            <a:avLst/>
          </a:prstGeom>
          <a:noFill/>
          <a:ln cap="flat" cmpd="sng" w="9525">
            <a:solidFill>
              <a:schemeClr val="dk2"/>
            </a:solidFill>
            <a:prstDash val="solid"/>
            <a:round/>
            <a:headEnd len="sm" w="sm" type="none"/>
            <a:tailEnd len="sm" w="sm" type="none"/>
          </a:ln>
        </p:spPr>
      </p:pic>
      <p:sp>
        <p:nvSpPr>
          <p:cNvPr id="495" name="Google Shape;495;g104eb597246_0_21"/>
          <p:cNvSpPr txBox="1"/>
          <p:nvPr/>
        </p:nvSpPr>
        <p:spPr>
          <a:xfrm>
            <a:off x="690125" y="1980875"/>
            <a:ext cx="4626300" cy="25398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Twentieth Century"/>
              <a:buChar char="●"/>
            </a:pPr>
            <a:r>
              <a:rPr lang="en-US" sz="1700">
                <a:latin typeface="Twentieth Century"/>
                <a:ea typeface="Twentieth Century"/>
                <a:cs typeface="Twentieth Century"/>
                <a:sym typeface="Twentieth Century"/>
              </a:rPr>
              <a:t>Strong correlation observed between Chlorophyll and Organic Particulates. </a:t>
            </a:r>
            <a:br>
              <a:rPr lang="en-US" sz="1700">
                <a:latin typeface="Twentieth Century"/>
                <a:ea typeface="Twentieth Century"/>
                <a:cs typeface="Twentieth Century"/>
                <a:sym typeface="Twentieth Century"/>
              </a:rPr>
            </a:br>
            <a:endParaRPr sz="1700">
              <a:latin typeface="Twentieth Century"/>
              <a:ea typeface="Twentieth Century"/>
              <a:cs typeface="Twentieth Century"/>
              <a:sym typeface="Twentieth Century"/>
            </a:endParaRPr>
          </a:p>
          <a:p>
            <a:pPr indent="-336550" lvl="0" marL="457200" rtl="0" algn="l">
              <a:spcBef>
                <a:spcPts val="0"/>
              </a:spcBef>
              <a:spcAft>
                <a:spcPts val="0"/>
              </a:spcAft>
              <a:buSzPts val="1700"/>
              <a:buFont typeface="Twentieth Century"/>
              <a:buChar char="●"/>
            </a:pPr>
            <a:r>
              <a:rPr lang="en-US" sz="1700">
                <a:latin typeface="Twentieth Century"/>
                <a:ea typeface="Twentieth Century"/>
                <a:cs typeface="Twentieth Century"/>
                <a:sym typeface="Twentieth Century"/>
              </a:rPr>
              <a:t>The average reflectance data from 300 </a:t>
            </a:r>
            <a:r>
              <a:rPr lang="en-US" sz="1700">
                <a:solidFill>
                  <a:schemeClr val="dk1"/>
                </a:solidFill>
                <a:latin typeface="Twentieth Century"/>
                <a:ea typeface="Twentieth Century"/>
                <a:cs typeface="Twentieth Century"/>
                <a:sym typeface="Twentieth Century"/>
              </a:rPr>
              <a:t>Calipso features along with features below and above Sea Level show no correlation to other coral reef parameters. </a:t>
            </a:r>
            <a:br>
              <a:rPr lang="en-US" sz="1700">
                <a:solidFill>
                  <a:schemeClr val="dk1"/>
                </a:solidFill>
                <a:latin typeface="Twentieth Century"/>
                <a:ea typeface="Twentieth Century"/>
                <a:cs typeface="Twentieth Century"/>
                <a:sym typeface="Twentieth Century"/>
              </a:rPr>
            </a:br>
            <a:endParaRPr sz="1700">
              <a:latin typeface="Twentieth Century"/>
              <a:ea typeface="Twentieth Century"/>
              <a:cs typeface="Twentieth Century"/>
              <a:sym typeface="Twentieth Century"/>
            </a:endParaRPr>
          </a:p>
          <a:p>
            <a:pPr indent="-336550" lvl="0" marL="457200" rtl="0" algn="l">
              <a:spcBef>
                <a:spcPts val="0"/>
              </a:spcBef>
              <a:spcAft>
                <a:spcPts val="0"/>
              </a:spcAft>
              <a:buSzPts val="1700"/>
              <a:buFont typeface="Twentieth Century"/>
              <a:buChar char="●"/>
            </a:pPr>
            <a:r>
              <a:rPr lang="en-US" sz="1700">
                <a:latin typeface="Twentieth Century"/>
                <a:ea typeface="Twentieth Century"/>
                <a:cs typeface="Twentieth Century"/>
                <a:sym typeface="Twentieth Century"/>
              </a:rPr>
              <a:t>No other </a:t>
            </a:r>
            <a:r>
              <a:rPr lang="en-US" sz="1700">
                <a:latin typeface="Twentieth Century"/>
                <a:ea typeface="Twentieth Century"/>
                <a:cs typeface="Twentieth Century"/>
                <a:sym typeface="Twentieth Century"/>
              </a:rPr>
              <a:t>significant</a:t>
            </a:r>
            <a:r>
              <a:rPr lang="en-US" sz="1700">
                <a:latin typeface="Twentieth Century"/>
                <a:ea typeface="Twentieth Century"/>
                <a:cs typeface="Twentieth Century"/>
                <a:sym typeface="Twentieth Century"/>
              </a:rPr>
              <a:t> correlations to note. </a:t>
            </a:r>
            <a:endParaRPr sz="1700">
              <a:latin typeface="Twentieth Century"/>
              <a:ea typeface="Twentieth Century"/>
              <a:cs typeface="Twentieth Century"/>
              <a:sym typeface="Twentieth Century"/>
            </a:endParaRPr>
          </a:p>
        </p:txBody>
      </p:sp>
      <p:sp>
        <p:nvSpPr>
          <p:cNvPr id="496" name="Google Shape;496;g104eb597246_0_21"/>
          <p:cNvSpPr/>
          <p:nvPr/>
        </p:nvSpPr>
        <p:spPr>
          <a:xfrm>
            <a:off x="7303125" y="1793100"/>
            <a:ext cx="1118100" cy="1138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7" name="Google Shape;497;g104eb597246_0_21"/>
          <p:cNvPicPr preferRelativeResize="0"/>
          <p:nvPr/>
        </p:nvPicPr>
        <p:blipFill>
          <a:blip r:embed="rId4">
            <a:alphaModFix/>
          </a:blip>
          <a:stretch>
            <a:fillRect/>
          </a:stretch>
        </p:blipFill>
        <p:spPr>
          <a:xfrm>
            <a:off x="10127125" y="0"/>
            <a:ext cx="1958275" cy="785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104ae16b8c5_3_34"/>
          <p:cNvSpPr txBox="1"/>
          <p:nvPr>
            <p:ph type="title"/>
          </p:nvPr>
        </p:nvSpPr>
        <p:spPr>
          <a:xfrm>
            <a:off x="913775" y="466117"/>
            <a:ext cx="10364400" cy="159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Dataset Breakdown: Fused Dataset - Confidence Estimation</a:t>
            </a:r>
            <a:endParaRPr/>
          </a:p>
        </p:txBody>
      </p:sp>
      <p:sp>
        <p:nvSpPr>
          <p:cNvPr id="504" name="Google Shape;504;g104ae16b8c5_3_34"/>
          <p:cNvSpPr txBox="1"/>
          <p:nvPr>
            <p:ph idx="1" type="body"/>
          </p:nvPr>
        </p:nvSpPr>
        <p:spPr>
          <a:xfrm>
            <a:off x="587875" y="2172200"/>
            <a:ext cx="5598600" cy="4115400"/>
          </a:xfrm>
          <a:prstGeom prst="rect">
            <a:avLst/>
          </a:prstGeom>
          <a:noFill/>
          <a:ln>
            <a:noFill/>
          </a:ln>
        </p:spPr>
        <p:txBody>
          <a:bodyPr anchorCtr="0" anchor="t" bIns="45700" lIns="91425" spcFirstLastPara="1" rIns="91425" wrap="square" tIns="45700">
            <a:noAutofit/>
          </a:bodyPr>
          <a:lstStyle/>
          <a:p>
            <a:pPr indent="-336550" lvl="0" marL="457200" rtl="0" algn="l">
              <a:lnSpc>
                <a:spcPct val="110000"/>
              </a:lnSpc>
              <a:spcBef>
                <a:spcPts val="0"/>
              </a:spcBef>
              <a:spcAft>
                <a:spcPts val="0"/>
              </a:spcAft>
              <a:buSzPts val="1700"/>
              <a:buChar char="●"/>
            </a:pPr>
            <a:r>
              <a:rPr lang="en-US" sz="1700"/>
              <a:t>Confidence was calculated using the distance from the Allen Coral Atlas, DHW, and Giovanni observations to the closest CALIPSO reflectance measurement</a:t>
            </a:r>
            <a:endParaRPr sz="1700"/>
          </a:p>
          <a:p>
            <a:pPr indent="-336550" lvl="0" marL="457200" rtl="0" algn="l">
              <a:lnSpc>
                <a:spcPct val="110000"/>
              </a:lnSpc>
              <a:spcBef>
                <a:spcPts val="0"/>
              </a:spcBef>
              <a:spcAft>
                <a:spcPts val="0"/>
              </a:spcAft>
              <a:buSzPts val="1700"/>
              <a:buChar char="●"/>
            </a:pPr>
            <a:r>
              <a:rPr lang="en-US" sz="1700"/>
              <a:t>Data was first filtered to give any value greater than 1500m a confidence of zero</a:t>
            </a:r>
            <a:endParaRPr sz="1700"/>
          </a:p>
          <a:p>
            <a:pPr indent="-336550" lvl="0" marL="457200" rtl="0" algn="l">
              <a:lnSpc>
                <a:spcPct val="110000"/>
              </a:lnSpc>
              <a:spcBef>
                <a:spcPts val="0"/>
              </a:spcBef>
              <a:spcAft>
                <a:spcPts val="0"/>
              </a:spcAft>
              <a:buSzPts val="1700"/>
              <a:buChar char="●"/>
            </a:pPr>
            <a:r>
              <a:rPr lang="en-US" sz="1700"/>
              <a:t>The distance was used to estimate a KDE and then averaged between Allen Coral Atlas and DHW for a total </a:t>
            </a:r>
            <a:r>
              <a:rPr lang="en-US" sz="1700"/>
              <a:t>confidence score</a:t>
            </a:r>
            <a:endParaRPr sz="1700"/>
          </a:p>
          <a:p>
            <a:pPr indent="-336550" lvl="0" marL="457200" rtl="0" algn="l">
              <a:lnSpc>
                <a:spcPct val="110000"/>
              </a:lnSpc>
              <a:spcBef>
                <a:spcPts val="0"/>
              </a:spcBef>
              <a:spcAft>
                <a:spcPts val="0"/>
              </a:spcAft>
              <a:buSzPts val="1700"/>
              <a:buChar char="●"/>
            </a:pPr>
            <a:r>
              <a:rPr lang="en-US" sz="1700"/>
              <a:t>Many observations had high confidence (small distances between observations) for one data source but not the others</a:t>
            </a:r>
            <a:endParaRPr sz="1700"/>
          </a:p>
          <a:p>
            <a:pPr indent="-336550" lvl="0" marL="457200" rtl="0" algn="l">
              <a:lnSpc>
                <a:spcPct val="110000"/>
              </a:lnSpc>
              <a:spcBef>
                <a:spcPts val="0"/>
              </a:spcBef>
              <a:spcAft>
                <a:spcPts val="0"/>
              </a:spcAft>
              <a:buSzPts val="1700"/>
              <a:buChar char="●"/>
            </a:pPr>
            <a:r>
              <a:rPr lang="en-US" sz="1700"/>
              <a:t>This methodology allowed us to quantify our uncertainty as we utilize the fused dataset</a:t>
            </a:r>
            <a:endParaRPr sz="1700"/>
          </a:p>
        </p:txBody>
      </p:sp>
      <p:pic>
        <p:nvPicPr>
          <p:cNvPr id="505" name="Google Shape;505;g104ae16b8c5_3_34"/>
          <p:cNvPicPr preferRelativeResize="0"/>
          <p:nvPr/>
        </p:nvPicPr>
        <p:blipFill>
          <a:blip r:embed="rId3">
            <a:alphaModFix/>
          </a:blip>
          <a:stretch>
            <a:fillRect/>
          </a:stretch>
        </p:blipFill>
        <p:spPr>
          <a:xfrm>
            <a:off x="5377500" y="6025946"/>
            <a:ext cx="6448450" cy="411725"/>
          </a:xfrm>
          <a:prstGeom prst="rect">
            <a:avLst/>
          </a:prstGeom>
          <a:noFill/>
          <a:ln>
            <a:noFill/>
          </a:ln>
        </p:spPr>
      </p:pic>
      <p:pic>
        <p:nvPicPr>
          <p:cNvPr id="506" name="Google Shape;506;g104ae16b8c5_3_34"/>
          <p:cNvPicPr preferRelativeResize="0"/>
          <p:nvPr/>
        </p:nvPicPr>
        <p:blipFill>
          <a:blip r:embed="rId4">
            <a:alphaModFix/>
          </a:blip>
          <a:stretch>
            <a:fillRect/>
          </a:stretch>
        </p:blipFill>
        <p:spPr>
          <a:xfrm>
            <a:off x="7167925" y="2620049"/>
            <a:ext cx="4363350" cy="2984850"/>
          </a:xfrm>
          <a:prstGeom prst="rect">
            <a:avLst/>
          </a:prstGeom>
          <a:noFill/>
          <a:ln>
            <a:noFill/>
          </a:ln>
        </p:spPr>
      </p:pic>
      <p:sp>
        <p:nvSpPr>
          <p:cNvPr id="507" name="Google Shape;507;g104ae16b8c5_3_34"/>
          <p:cNvSpPr txBox="1"/>
          <p:nvPr/>
        </p:nvSpPr>
        <p:spPr>
          <a:xfrm>
            <a:off x="7867658" y="2473089"/>
            <a:ext cx="332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Twentieth Century"/>
                <a:ea typeface="Twentieth Century"/>
                <a:cs typeface="Twentieth Century"/>
                <a:sym typeface="Twentieth Century"/>
              </a:rPr>
              <a:t>Histogram of Total Confidence Values</a:t>
            </a:r>
            <a:endParaRPr>
              <a:latin typeface="Twentieth Century"/>
              <a:ea typeface="Twentieth Century"/>
              <a:cs typeface="Twentieth Century"/>
              <a:sym typeface="Twentieth Century"/>
            </a:endParaRPr>
          </a:p>
        </p:txBody>
      </p:sp>
      <p:sp>
        <p:nvSpPr>
          <p:cNvPr id="508" name="Google Shape;508;g104ae16b8c5_3_34"/>
          <p:cNvSpPr txBox="1"/>
          <p:nvPr/>
        </p:nvSpPr>
        <p:spPr>
          <a:xfrm>
            <a:off x="9706525" y="2873300"/>
            <a:ext cx="32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wentieth Century"/>
              <a:ea typeface="Twentieth Century"/>
              <a:cs typeface="Twentieth Century"/>
              <a:sym typeface="Twentieth Century"/>
            </a:endParaRPr>
          </a:p>
        </p:txBody>
      </p:sp>
      <p:pic>
        <p:nvPicPr>
          <p:cNvPr id="509" name="Google Shape;509;g104ae16b8c5_3_34"/>
          <p:cNvPicPr preferRelativeResize="0"/>
          <p:nvPr/>
        </p:nvPicPr>
        <p:blipFill>
          <a:blip r:embed="rId5">
            <a:alphaModFix/>
          </a:blip>
          <a:stretch>
            <a:fillRect/>
          </a:stretch>
        </p:blipFill>
        <p:spPr>
          <a:xfrm>
            <a:off x="9476025" y="2940600"/>
            <a:ext cx="2129908" cy="265600"/>
          </a:xfrm>
          <a:prstGeom prst="rect">
            <a:avLst/>
          </a:prstGeom>
          <a:noFill/>
          <a:ln>
            <a:noFill/>
          </a:ln>
        </p:spPr>
      </p:pic>
      <p:pic>
        <p:nvPicPr>
          <p:cNvPr id="510" name="Google Shape;510;g104ae16b8c5_3_34"/>
          <p:cNvPicPr preferRelativeResize="0"/>
          <p:nvPr/>
        </p:nvPicPr>
        <p:blipFill>
          <a:blip r:embed="rId6">
            <a:alphaModFix/>
          </a:blip>
          <a:stretch>
            <a:fillRect/>
          </a:stretch>
        </p:blipFill>
        <p:spPr>
          <a:xfrm>
            <a:off x="10127125" y="0"/>
            <a:ext cx="1958275" cy="785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104ae16b8c5_3_0"/>
          <p:cNvSpPr txBox="1"/>
          <p:nvPr>
            <p:ph type="title"/>
          </p:nvPr>
        </p:nvSpPr>
        <p:spPr>
          <a:xfrm>
            <a:off x="913775" y="466117"/>
            <a:ext cx="10364400" cy="159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Dataset Breakdown: Fused Dataset - Confidence Estimation (ac_distances to ac_confidence)</a:t>
            </a:r>
            <a:endParaRPr/>
          </a:p>
        </p:txBody>
      </p:sp>
      <p:pic>
        <p:nvPicPr>
          <p:cNvPr id="517" name="Google Shape;517;g104ae16b8c5_3_0"/>
          <p:cNvPicPr preferRelativeResize="0"/>
          <p:nvPr/>
        </p:nvPicPr>
        <p:blipFill>
          <a:blip r:embed="rId3">
            <a:alphaModFix/>
          </a:blip>
          <a:stretch>
            <a:fillRect/>
          </a:stretch>
        </p:blipFill>
        <p:spPr>
          <a:xfrm>
            <a:off x="6796775" y="1872324"/>
            <a:ext cx="3695500" cy="2259337"/>
          </a:xfrm>
          <a:prstGeom prst="rect">
            <a:avLst/>
          </a:prstGeom>
          <a:noFill/>
          <a:ln cap="flat" cmpd="sng" w="9525">
            <a:solidFill>
              <a:schemeClr val="dk2"/>
            </a:solidFill>
            <a:prstDash val="solid"/>
            <a:round/>
            <a:headEnd len="sm" w="sm" type="none"/>
            <a:tailEnd len="sm" w="sm" type="none"/>
          </a:ln>
        </p:spPr>
      </p:pic>
      <p:pic>
        <p:nvPicPr>
          <p:cNvPr id="518" name="Google Shape;518;g104ae16b8c5_3_0"/>
          <p:cNvPicPr preferRelativeResize="0"/>
          <p:nvPr/>
        </p:nvPicPr>
        <p:blipFill>
          <a:blip r:embed="rId4">
            <a:alphaModFix/>
          </a:blip>
          <a:stretch>
            <a:fillRect/>
          </a:stretch>
        </p:blipFill>
        <p:spPr>
          <a:xfrm>
            <a:off x="6796775" y="4236800"/>
            <a:ext cx="3695500" cy="2389975"/>
          </a:xfrm>
          <a:prstGeom prst="rect">
            <a:avLst/>
          </a:prstGeom>
          <a:noFill/>
          <a:ln cap="flat" cmpd="sng" w="9525">
            <a:solidFill>
              <a:schemeClr val="dk2"/>
            </a:solidFill>
            <a:prstDash val="solid"/>
            <a:round/>
            <a:headEnd len="sm" w="sm" type="none"/>
            <a:tailEnd len="sm" w="sm" type="none"/>
          </a:ln>
        </p:spPr>
      </p:pic>
      <p:sp>
        <p:nvSpPr>
          <p:cNvPr id="519" name="Google Shape;519;g104ae16b8c5_3_0"/>
          <p:cNvSpPr txBox="1"/>
          <p:nvPr/>
        </p:nvSpPr>
        <p:spPr>
          <a:xfrm>
            <a:off x="8088150" y="2212900"/>
            <a:ext cx="147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Twentieth Century"/>
                <a:ea typeface="Twentieth Century"/>
                <a:cs typeface="Twentieth Century"/>
                <a:sym typeface="Twentieth Century"/>
              </a:rPr>
              <a:t>Histogram</a:t>
            </a:r>
            <a:endParaRPr>
              <a:latin typeface="Twentieth Century"/>
              <a:ea typeface="Twentieth Century"/>
              <a:cs typeface="Twentieth Century"/>
              <a:sym typeface="Twentieth Century"/>
            </a:endParaRPr>
          </a:p>
        </p:txBody>
      </p:sp>
      <p:sp>
        <p:nvSpPr>
          <p:cNvPr id="520" name="Google Shape;520;g104ae16b8c5_3_0"/>
          <p:cNvSpPr txBox="1"/>
          <p:nvPr/>
        </p:nvSpPr>
        <p:spPr>
          <a:xfrm>
            <a:off x="7927788" y="4550700"/>
            <a:ext cx="179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Twentieth Century"/>
                <a:ea typeface="Twentieth Century"/>
                <a:cs typeface="Twentieth Century"/>
                <a:sym typeface="Twentieth Century"/>
              </a:rPr>
              <a:t>Exponential KDE</a:t>
            </a:r>
            <a:endParaRPr>
              <a:latin typeface="Twentieth Century"/>
              <a:ea typeface="Twentieth Century"/>
              <a:cs typeface="Twentieth Century"/>
              <a:sym typeface="Twentieth Century"/>
            </a:endParaRPr>
          </a:p>
        </p:txBody>
      </p:sp>
      <p:sp>
        <p:nvSpPr>
          <p:cNvPr id="521" name="Google Shape;521;g104ae16b8c5_3_0"/>
          <p:cNvSpPr txBox="1"/>
          <p:nvPr>
            <p:ph idx="1" type="body"/>
          </p:nvPr>
        </p:nvSpPr>
        <p:spPr>
          <a:xfrm>
            <a:off x="485625" y="2159800"/>
            <a:ext cx="5555400" cy="3826500"/>
          </a:xfrm>
          <a:prstGeom prst="rect">
            <a:avLst/>
          </a:prstGeom>
          <a:noFill/>
          <a:ln>
            <a:noFill/>
          </a:ln>
        </p:spPr>
        <p:txBody>
          <a:bodyPr anchorCtr="0" anchor="t" bIns="45700" lIns="91425" spcFirstLastPara="1" rIns="91425" wrap="square" tIns="45700">
            <a:noAutofit/>
          </a:bodyPr>
          <a:lstStyle/>
          <a:p>
            <a:pPr indent="-355600" lvl="0" marL="457200" rtl="0" algn="l">
              <a:lnSpc>
                <a:spcPct val="110000"/>
              </a:lnSpc>
              <a:spcBef>
                <a:spcPts val="0"/>
              </a:spcBef>
              <a:spcAft>
                <a:spcPts val="0"/>
              </a:spcAft>
              <a:buSzPts val="2000"/>
              <a:buChar char="●"/>
            </a:pPr>
            <a:r>
              <a:rPr lang="en-US"/>
              <a:t>The distance value is an automatic </a:t>
            </a:r>
            <a:r>
              <a:rPr lang="en-US"/>
              <a:t>metric</a:t>
            </a:r>
            <a:r>
              <a:rPr lang="en-US"/>
              <a:t> provided by GeoPandas when performing spatial joins on dataframes</a:t>
            </a:r>
            <a:endParaRPr/>
          </a:p>
          <a:p>
            <a:pPr indent="-355600" lvl="0" marL="457200" rtl="0" algn="l">
              <a:lnSpc>
                <a:spcPct val="110000"/>
              </a:lnSpc>
              <a:spcBef>
                <a:spcPts val="0"/>
              </a:spcBef>
              <a:spcAft>
                <a:spcPts val="0"/>
              </a:spcAft>
              <a:buSzPts val="2000"/>
              <a:buChar char="●"/>
            </a:pPr>
            <a:r>
              <a:rPr lang="en-US"/>
              <a:t>The dataset was filtered to remove </a:t>
            </a:r>
            <a:r>
              <a:rPr lang="en-US"/>
              <a:t>values above the threshold, scaled, and then a histogram was fit</a:t>
            </a:r>
            <a:endParaRPr/>
          </a:p>
          <a:p>
            <a:pPr indent="-355600" lvl="1" marL="914400" rtl="0" algn="l">
              <a:lnSpc>
                <a:spcPct val="110000"/>
              </a:lnSpc>
              <a:spcBef>
                <a:spcPts val="0"/>
              </a:spcBef>
              <a:spcAft>
                <a:spcPts val="0"/>
              </a:spcAft>
              <a:buSzPts val="2000"/>
              <a:buChar char="○"/>
            </a:pPr>
            <a:r>
              <a:rPr lang="en-US" sz="2000"/>
              <a:t>Appears Exponential from the “eye” test</a:t>
            </a:r>
            <a:endParaRPr sz="2000"/>
          </a:p>
          <a:p>
            <a:pPr indent="-355600" lvl="0" marL="457200" rtl="0" algn="l">
              <a:lnSpc>
                <a:spcPct val="110000"/>
              </a:lnSpc>
              <a:spcBef>
                <a:spcPts val="0"/>
              </a:spcBef>
              <a:spcAft>
                <a:spcPts val="0"/>
              </a:spcAft>
              <a:buSzPts val="2000"/>
              <a:buChar char="●"/>
            </a:pPr>
            <a:r>
              <a:rPr lang="en-US"/>
              <a:t>Tuned the parameters and kernels and ended up with the Kernel Density Estimation to the right</a:t>
            </a:r>
            <a:endParaRPr/>
          </a:p>
          <a:p>
            <a:pPr indent="0" lvl="0" marL="0" rtl="0" algn="l">
              <a:lnSpc>
                <a:spcPct val="110000"/>
              </a:lnSpc>
              <a:spcBef>
                <a:spcPts val="0"/>
              </a:spcBef>
              <a:spcAft>
                <a:spcPts val="0"/>
              </a:spcAft>
              <a:buNone/>
            </a:pPr>
            <a:r>
              <a:t/>
            </a:r>
            <a:endParaRPr/>
          </a:p>
        </p:txBody>
      </p:sp>
      <p:pic>
        <p:nvPicPr>
          <p:cNvPr id="522" name="Google Shape;522;g104ae16b8c5_3_0"/>
          <p:cNvPicPr preferRelativeResize="0"/>
          <p:nvPr/>
        </p:nvPicPr>
        <p:blipFill>
          <a:blip r:embed="rId5">
            <a:alphaModFix/>
          </a:blip>
          <a:stretch>
            <a:fillRect/>
          </a:stretch>
        </p:blipFill>
        <p:spPr>
          <a:xfrm>
            <a:off x="10127125" y="0"/>
            <a:ext cx="1958275" cy="785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104ae16b8c5_1_79"/>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Introduction: Technical Areas</a:t>
            </a:r>
            <a:endParaRPr/>
          </a:p>
        </p:txBody>
      </p:sp>
      <p:sp>
        <p:nvSpPr>
          <p:cNvPr id="187" name="Google Shape;187;g104ae16b8c5_1_79"/>
          <p:cNvSpPr txBox="1"/>
          <p:nvPr/>
        </p:nvSpPr>
        <p:spPr>
          <a:xfrm>
            <a:off x="1391900" y="1886650"/>
            <a:ext cx="1839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latin typeface="Twentieth Century"/>
                <a:ea typeface="Twentieth Century"/>
                <a:cs typeface="Twentieth Century"/>
                <a:sym typeface="Twentieth Century"/>
              </a:rPr>
              <a:t>Technical Area 1</a:t>
            </a:r>
            <a:endParaRPr sz="1800">
              <a:latin typeface="Twentieth Century"/>
              <a:ea typeface="Twentieth Century"/>
              <a:cs typeface="Twentieth Century"/>
              <a:sym typeface="Twentieth Century"/>
            </a:endParaRPr>
          </a:p>
        </p:txBody>
      </p:sp>
      <p:sp>
        <p:nvSpPr>
          <p:cNvPr id="188" name="Google Shape;188;g104ae16b8c5_1_79"/>
          <p:cNvSpPr txBox="1"/>
          <p:nvPr/>
        </p:nvSpPr>
        <p:spPr>
          <a:xfrm>
            <a:off x="5176175" y="1886650"/>
            <a:ext cx="1839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latin typeface="Twentieth Century"/>
                <a:ea typeface="Twentieth Century"/>
                <a:cs typeface="Twentieth Century"/>
                <a:sym typeface="Twentieth Century"/>
              </a:rPr>
              <a:t>Technical Area 2</a:t>
            </a:r>
            <a:endParaRPr sz="1800">
              <a:latin typeface="Twentieth Century"/>
              <a:ea typeface="Twentieth Century"/>
              <a:cs typeface="Twentieth Century"/>
              <a:sym typeface="Twentieth Century"/>
            </a:endParaRPr>
          </a:p>
        </p:txBody>
      </p:sp>
      <p:sp>
        <p:nvSpPr>
          <p:cNvPr id="189" name="Google Shape;189;g104ae16b8c5_1_79"/>
          <p:cNvSpPr txBox="1"/>
          <p:nvPr/>
        </p:nvSpPr>
        <p:spPr>
          <a:xfrm>
            <a:off x="8960450" y="1886650"/>
            <a:ext cx="1839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latin typeface="Twentieth Century"/>
                <a:ea typeface="Twentieth Century"/>
                <a:cs typeface="Twentieth Century"/>
                <a:sym typeface="Twentieth Century"/>
              </a:rPr>
              <a:t>Technical Area 3</a:t>
            </a:r>
            <a:endParaRPr sz="1800">
              <a:latin typeface="Twentieth Century"/>
              <a:ea typeface="Twentieth Century"/>
              <a:cs typeface="Twentieth Century"/>
              <a:sym typeface="Twentieth Century"/>
            </a:endParaRPr>
          </a:p>
        </p:txBody>
      </p:sp>
      <p:sp>
        <p:nvSpPr>
          <p:cNvPr id="190" name="Google Shape;190;g104ae16b8c5_1_79"/>
          <p:cNvSpPr txBox="1"/>
          <p:nvPr/>
        </p:nvSpPr>
        <p:spPr>
          <a:xfrm>
            <a:off x="5176200" y="4251725"/>
            <a:ext cx="1839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latin typeface="Twentieth Century"/>
                <a:ea typeface="Twentieth Century"/>
                <a:cs typeface="Twentieth Century"/>
                <a:sym typeface="Twentieth Century"/>
              </a:rPr>
              <a:t>Technical Area 4</a:t>
            </a:r>
            <a:endParaRPr sz="1800">
              <a:latin typeface="Twentieth Century"/>
              <a:ea typeface="Twentieth Century"/>
              <a:cs typeface="Twentieth Century"/>
              <a:sym typeface="Twentieth Century"/>
            </a:endParaRPr>
          </a:p>
        </p:txBody>
      </p:sp>
      <p:sp>
        <p:nvSpPr>
          <p:cNvPr id="191" name="Google Shape;191;g104ae16b8c5_1_79"/>
          <p:cNvSpPr/>
          <p:nvPr/>
        </p:nvSpPr>
        <p:spPr>
          <a:xfrm>
            <a:off x="944300" y="2389825"/>
            <a:ext cx="2734800" cy="1686900"/>
          </a:xfrm>
          <a:prstGeom prst="rect">
            <a:avLst/>
          </a:prstGeom>
          <a:gradFill>
            <a:gsLst>
              <a:gs pos="0">
                <a:srgbClr val="4A709E"/>
              </a:gs>
              <a:gs pos="100000">
                <a:srgbClr val="2431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chemeClr val="lt1"/>
                </a:solidFill>
              </a:rPr>
              <a:t>Cross-Validate Open Source Reef Databases</a:t>
            </a:r>
            <a:endParaRPr sz="1500">
              <a:solidFill>
                <a:schemeClr val="lt1"/>
              </a:solidFill>
            </a:endParaRPr>
          </a:p>
        </p:txBody>
      </p:sp>
      <p:sp>
        <p:nvSpPr>
          <p:cNvPr id="192" name="Google Shape;192;g104ae16b8c5_1_79"/>
          <p:cNvSpPr/>
          <p:nvPr/>
        </p:nvSpPr>
        <p:spPr>
          <a:xfrm>
            <a:off x="4728600" y="2389825"/>
            <a:ext cx="2734800" cy="1686900"/>
          </a:xfrm>
          <a:prstGeom prst="rect">
            <a:avLst/>
          </a:prstGeom>
          <a:gradFill>
            <a:gsLst>
              <a:gs pos="0">
                <a:srgbClr val="4A709E"/>
              </a:gs>
              <a:gs pos="100000">
                <a:srgbClr val="2431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chemeClr val="lt1"/>
                </a:solidFill>
              </a:rPr>
              <a:t>Time and Geo-Align with Corresponding CALIPSO data</a:t>
            </a:r>
            <a:endParaRPr sz="1500">
              <a:solidFill>
                <a:schemeClr val="lt1"/>
              </a:solidFill>
            </a:endParaRPr>
          </a:p>
        </p:txBody>
      </p:sp>
      <p:sp>
        <p:nvSpPr>
          <p:cNvPr id="193" name="Google Shape;193;g104ae16b8c5_1_79"/>
          <p:cNvSpPr/>
          <p:nvPr/>
        </p:nvSpPr>
        <p:spPr>
          <a:xfrm>
            <a:off x="8512900" y="2389825"/>
            <a:ext cx="2734800" cy="1686900"/>
          </a:xfrm>
          <a:prstGeom prst="rect">
            <a:avLst/>
          </a:prstGeom>
          <a:gradFill>
            <a:gsLst>
              <a:gs pos="0">
                <a:srgbClr val="4A709E"/>
              </a:gs>
              <a:gs pos="100000">
                <a:srgbClr val="2431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chemeClr val="lt1"/>
                </a:solidFill>
              </a:rPr>
              <a:t>Correlate Calipso data with state of Coral in observed global regions</a:t>
            </a:r>
            <a:endParaRPr sz="1500">
              <a:solidFill>
                <a:schemeClr val="lt1"/>
              </a:solidFill>
            </a:endParaRPr>
          </a:p>
        </p:txBody>
      </p:sp>
      <p:sp>
        <p:nvSpPr>
          <p:cNvPr id="194" name="Google Shape;194;g104ae16b8c5_1_79"/>
          <p:cNvSpPr/>
          <p:nvPr/>
        </p:nvSpPr>
        <p:spPr>
          <a:xfrm>
            <a:off x="4728600" y="4651925"/>
            <a:ext cx="2734800" cy="1686900"/>
          </a:xfrm>
          <a:prstGeom prst="rect">
            <a:avLst/>
          </a:prstGeom>
          <a:gradFill>
            <a:gsLst>
              <a:gs pos="0">
                <a:srgbClr val="4A709E"/>
              </a:gs>
              <a:gs pos="100000">
                <a:srgbClr val="2431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chemeClr val="lt1"/>
                </a:solidFill>
              </a:rPr>
              <a:t>Interpret Trends in known global region using CALIPSO data</a:t>
            </a:r>
            <a:endParaRPr sz="1500">
              <a:solidFill>
                <a:schemeClr val="lt1"/>
              </a:solidFill>
            </a:endParaRPr>
          </a:p>
        </p:txBody>
      </p:sp>
      <p:cxnSp>
        <p:nvCxnSpPr>
          <p:cNvPr id="195" name="Google Shape;195;g104ae16b8c5_1_79"/>
          <p:cNvCxnSpPr>
            <a:stCxn id="191" idx="3"/>
            <a:endCxn id="192" idx="1"/>
          </p:cNvCxnSpPr>
          <p:nvPr/>
        </p:nvCxnSpPr>
        <p:spPr>
          <a:xfrm>
            <a:off x="3679100" y="3233275"/>
            <a:ext cx="1049400" cy="0"/>
          </a:xfrm>
          <a:prstGeom prst="straightConnector1">
            <a:avLst/>
          </a:prstGeom>
          <a:noFill/>
          <a:ln cap="flat" cmpd="sng" w="9525">
            <a:solidFill>
              <a:schemeClr val="dk2"/>
            </a:solidFill>
            <a:prstDash val="solid"/>
            <a:round/>
            <a:headEnd len="med" w="med" type="none"/>
            <a:tailEnd len="med" w="med" type="triangle"/>
          </a:ln>
        </p:spPr>
      </p:cxnSp>
      <p:cxnSp>
        <p:nvCxnSpPr>
          <p:cNvPr id="196" name="Google Shape;196;g104ae16b8c5_1_79"/>
          <p:cNvCxnSpPr>
            <a:stCxn id="192" idx="3"/>
            <a:endCxn id="193" idx="1"/>
          </p:cNvCxnSpPr>
          <p:nvPr/>
        </p:nvCxnSpPr>
        <p:spPr>
          <a:xfrm>
            <a:off x="7463400" y="3233275"/>
            <a:ext cx="1049400" cy="0"/>
          </a:xfrm>
          <a:prstGeom prst="straightConnector1">
            <a:avLst/>
          </a:prstGeom>
          <a:noFill/>
          <a:ln cap="flat" cmpd="sng" w="9525">
            <a:solidFill>
              <a:schemeClr val="dk2"/>
            </a:solidFill>
            <a:prstDash val="solid"/>
            <a:round/>
            <a:headEnd len="med" w="med" type="none"/>
            <a:tailEnd len="med" w="med" type="triangle"/>
          </a:ln>
        </p:spPr>
      </p:cxnSp>
      <p:cxnSp>
        <p:nvCxnSpPr>
          <p:cNvPr id="197" name="Google Shape;197;g104ae16b8c5_1_79"/>
          <p:cNvCxnSpPr>
            <a:stCxn id="193" idx="2"/>
            <a:endCxn id="194" idx="3"/>
          </p:cNvCxnSpPr>
          <p:nvPr/>
        </p:nvCxnSpPr>
        <p:spPr>
          <a:xfrm rot="5400000">
            <a:off x="7962550" y="3577675"/>
            <a:ext cx="1418700" cy="2416800"/>
          </a:xfrm>
          <a:prstGeom prst="bentConnector2">
            <a:avLst/>
          </a:prstGeom>
          <a:noFill/>
          <a:ln cap="flat" cmpd="sng" w="9525">
            <a:solidFill>
              <a:schemeClr val="dk2"/>
            </a:solidFill>
            <a:prstDash val="solid"/>
            <a:round/>
            <a:headEnd len="med" w="med" type="none"/>
            <a:tailEnd len="med" w="med" type="triangle"/>
          </a:ln>
        </p:spPr>
      </p:cxnSp>
      <p:pic>
        <p:nvPicPr>
          <p:cNvPr id="198" name="Google Shape;198;g104ae16b8c5_1_79"/>
          <p:cNvPicPr preferRelativeResize="0"/>
          <p:nvPr/>
        </p:nvPicPr>
        <p:blipFill>
          <a:blip r:embed="rId3">
            <a:alphaModFix/>
          </a:blip>
          <a:stretch>
            <a:fillRect/>
          </a:stretch>
        </p:blipFill>
        <p:spPr>
          <a:xfrm>
            <a:off x="10127125" y="0"/>
            <a:ext cx="1958275" cy="785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1047c9d6d21_0_42"/>
          <p:cNvSpPr txBox="1"/>
          <p:nvPr>
            <p:ph type="title"/>
          </p:nvPr>
        </p:nvSpPr>
        <p:spPr>
          <a:xfrm>
            <a:off x="913775" y="466117"/>
            <a:ext cx="10364400" cy="159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Dataset Breakdown: Fused Dataset - Confidence Estimation (ac_distances to ac_confidence)</a:t>
            </a:r>
            <a:endParaRPr/>
          </a:p>
        </p:txBody>
      </p:sp>
      <p:pic>
        <p:nvPicPr>
          <p:cNvPr id="529" name="Google Shape;529;g1047c9d6d21_0_42"/>
          <p:cNvPicPr preferRelativeResize="0"/>
          <p:nvPr/>
        </p:nvPicPr>
        <p:blipFill>
          <a:blip r:embed="rId3">
            <a:alphaModFix/>
          </a:blip>
          <a:stretch>
            <a:fillRect/>
          </a:stretch>
        </p:blipFill>
        <p:spPr>
          <a:xfrm>
            <a:off x="6356975" y="1969604"/>
            <a:ext cx="5541150" cy="3523600"/>
          </a:xfrm>
          <a:prstGeom prst="rect">
            <a:avLst/>
          </a:prstGeom>
          <a:noFill/>
          <a:ln>
            <a:noFill/>
          </a:ln>
        </p:spPr>
      </p:pic>
      <p:sp>
        <p:nvSpPr>
          <p:cNvPr id="530" name="Google Shape;530;g1047c9d6d21_0_42"/>
          <p:cNvSpPr txBox="1"/>
          <p:nvPr>
            <p:ph idx="1" type="body"/>
          </p:nvPr>
        </p:nvSpPr>
        <p:spPr>
          <a:xfrm>
            <a:off x="535775" y="2363625"/>
            <a:ext cx="5821200" cy="3424200"/>
          </a:xfrm>
          <a:prstGeom prst="rect">
            <a:avLst/>
          </a:prstGeom>
          <a:noFill/>
          <a:ln>
            <a:noFill/>
          </a:ln>
        </p:spPr>
        <p:txBody>
          <a:bodyPr anchorCtr="0" anchor="t" bIns="45700" lIns="91425" spcFirstLastPara="1" rIns="91425" wrap="square" tIns="45700">
            <a:noAutofit/>
          </a:bodyPr>
          <a:lstStyle/>
          <a:p>
            <a:pPr indent="-355600" lvl="0" marL="457200" rtl="0" algn="l">
              <a:lnSpc>
                <a:spcPct val="110000"/>
              </a:lnSpc>
              <a:spcBef>
                <a:spcPts val="0"/>
              </a:spcBef>
              <a:spcAft>
                <a:spcPts val="0"/>
              </a:spcAft>
              <a:buSzPts val="2000"/>
              <a:buChar char="●"/>
            </a:pPr>
            <a:r>
              <a:rPr lang="en-US"/>
              <a:t>Area under the curve for a KDE is equal to 1 and can be used to represent the probability of encountering certain values (or distances)</a:t>
            </a:r>
            <a:endParaRPr/>
          </a:p>
          <a:p>
            <a:pPr indent="-355600" lvl="0" marL="457200" rtl="0" algn="l">
              <a:lnSpc>
                <a:spcPct val="110000"/>
              </a:lnSpc>
              <a:spcBef>
                <a:spcPts val="0"/>
              </a:spcBef>
              <a:spcAft>
                <a:spcPts val="0"/>
              </a:spcAft>
              <a:buSzPts val="2000"/>
              <a:buChar char="●"/>
            </a:pPr>
            <a:r>
              <a:rPr lang="en-US"/>
              <a:t>In our case, we estimated the integral using the KDE from the min observed value to every distance observation in the set</a:t>
            </a:r>
            <a:endParaRPr/>
          </a:p>
          <a:p>
            <a:pPr indent="-355600" lvl="0" marL="457200" rtl="0" algn="l">
              <a:lnSpc>
                <a:spcPct val="110000"/>
              </a:lnSpc>
              <a:spcBef>
                <a:spcPts val="0"/>
              </a:spcBef>
              <a:spcAft>
                <a:spcPts val="0"/>
              </a:spcAft>
              <a:buSzPts val="2000"/>
              <a:buChar char="●"/>
            </a:pPr>
            <a:r>
              <a:rPr lang="en-US"/>
              <a:t>Then we took the complement to find the probability of encountering a value equal to or greater than the given distance - this value is our confidence</a:t>
            </a:r>
            <a:endParaRPr/>
          </a:p>
        </p:txBody>
      </p:sp>
      <p:sp>
        <p:nvSpPr>
          <p:cNvPr id="531" name="Google Shape;531;g1047c9d6d21_0_42"/>
          <p:cNvSpPr txBox="1"/>
          <p:nvPr/>
        </p:nvSpPr>
        <p:spPr>
          <a:xfrm>
            <a:off x="7119425" y="5569875"/>
            <a:ext cx="4395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latin typeface="Twentieth Century"/>
                <a:ea typeface="Twentieth Century"/>
                <a:cs typeface="Twentieth Century"/>
                <a:sym typeface="Twentieth Century"/>
              </a:rPr>
              <a:t>Representation of C</a:t>
            </a:r>
            <a:r>
              <a:rPr lang="en-US" sz="1800">
                <a:latin typeface="Twentieth Century"/>
                <a:ea typeface="Twentieth Century"/>
                <a:cs typeface="Twentieth Century"/>
                <a:sym typeface="Twentieth Century"/>
              </a:rPr>
              <a:t>onfidence Calculation</a:t>
            </a:r>
            <a:endParaRPr sz="1800">
              <a:latin typeface="Twentieth Century"/>
              <a:ea typeface="Twentieth Century"/>
              <a:cs typeface="Twentieth Century"/>
              <a:sym typeface="Twentieth Century"/>
            </a:endParaRPr>
          </a:p>
        </p:txBody>
      </p:sp>
      <p:pic>
        <p:nvPicPr>
          <p:cNvPr id="532" name="Google Shape;532;g1047c9d6d21_0_42"/>
          <p:cNvPicPr preferRelativeResize="0"/>
          <p:nvPr/>
        </p:nvPicPr>
        <p:blipFill>
          <a:blip r:embed="rId4">
            <a:alphaModFix/>
          </a:blip>
          <a:stretch>
            <a:fillRect/>
          </a:stretch>
        </p:blipFill>
        <p:spPr>
          <a:xfrm>
            <a:off x="10127125" y="0"/>
            <a:ext cx="1958275" cy="785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g103969a67ea_1_23"/>
          <p:cNvSpPr txBox="1"/>
          <p:nvPr>
            <p:ph type="title"/>
          </p:nvPr>
        </p:nvSpPr>
        <p:spPr>
          <a:xfrm>
            <a:off x="913775" y="466117"/>
            <a:ext cx="10364400" cy="159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Technical Area 3: Classifiers - Vitality Data</a:t>
            </a:r>
            <a:endParaRPr/>
          </a:p>
        </p:txBody>
      </p:sp>
      <p:sp>
        <p:nvSpPr>
          <p:cNvPr id="539" name="Google Shape;539;g103969a67ea_1_23"/>
          <p:cNvSpPr txBox="1"/>
          <p:nvPr>
            <p:ph idx="1" type="body"/>
          </p:nvPr>
        </p:nvSpPr>
        <p:spPr>
          <a:xfrm>
            <a:off x="914074" y="1815292"/>
            <a:ext cx="10363800" cy="3424200"/>
          </a:xfrm>
          <a:prstGeom prst="rect">
            <a:avLst/>
          </a:prstGeom>
          <a:noFill/>
          <a:ln>
            <a:noFill/>
          </a:ln>
        </p:spPr>
        <p:txBody>
          <a:bodyPr anchorCtr="0" anchor="t" bIns="45700" lIns="91425" spcFirstLastPara="1" rIns="91425" wrap="square" tIns="45700">
            <a:normAutofit/>
          </a:bodyPr>
          <a:lstStyle/>
          <a:p>
            <a:pPr indent="-342900" lvl="0" marL="457200" rtl="0" algn="l">
              <a:lnSpc>
                <a:spcPct val="120000"/>
              </a:lnSpc>
              <a:spcBef>
                <a:spcPts val="0"/>
              </a:spcBef>
              <a:spcAft>
                <a:spcPts val="0"/>
              </a:spcAft>
              <a:buSzPts val="1800"/>
              <a:buChar char="•"/>
            </a:pPr>
            <a:r>
              <a:rPr lang="en-US"/>
              <a:t>Primary data used is Allen Coral Atlas label - the team simplified 5 labels (Algae/Coral, Sand, Rock, Seagrass, Rubble) to “Coral” and “Other”</a:t>
            </a:r>
            <a:endParaRPr/>
          </a:p>
          <a:p>
            <a:pPr indent="-342900" lvl="1" marL="914400" rtl="0" algn="l">
              <a:lnSpc>
                <a:spcPct val="120000"/>
              </a:lnSpc>
              <a:spcBef>
                <a:spcPts val="0"/>
              </a:spcBef>
              <a:spcAft>
                <a:spcPts val="0"/>
              </a:spcAft>
              <a:buSzPts val="1800"/>
              <a:buChar char="•"/>
            </a:pPr>
            <a:r>
              <a:rPr lang="en-US"/>
              <a:t>Coral is separated from Coral/Algae by using Reefbase and Florida Bleach Watch reports to confirm locations of reefs where Allen Coral Atlas has the Coral/Algae class</a:t>
            </a:r>
            <a:endParaRPr/>
          </a:p>
          <a:p>
            <a:pPr indent="-342900" lvl="0" marL="457200" rtl="0" algn="l">
              <a:lnSpc>
                <a:spcPct val="120000"/>
              </a:lnSpc>
              <a:spcBef>
                <a:spcPts val="0"/>
              </a:spcBef>
              <a:spcAft>
                <a:spcPts val="0"/>
              </a:spcAft>
              <a:buSzPts val="1800"/>
              <a:buChar char="•"/>
            </a:pPr>
            <a:r>
              <a:rPr lang="en-US"/>
              <a:t>The </a:t>
            </a:r>
            <a:r>
              <a:rPr lang="en-US"/>
              <a:t>variable “</a:t>
            </a:r>
            <a:r>
              <a:rPr lang="en-US"/>
              <a:t>crw_baa_7d_max” is the primary identifier for coral health and whether bleaching is present at a given location and time</a:t>
            </a:r>
            <a:endParaRPr/>
          </a:p>
          <a:p>
            <a:pPr indent="-342900" lvl="0" marL="457200" rtl="0" algn="l">
              <a:lnSpc>
                <a:spcPct val="120000"/>
              </a:lnSpc>
              <a:spcBef>
                <a:spcPts val="0"/>
              </a:spcBef>
              <a:spcAft>
                <a:spcPts val="0"/>
              </a:spcAft>
              <a:buSzPts val="1800"/>
              <a:buChar char="•"/>
            </a:pPr>
            <a:r>
              <a:rPr lang="en-US"/>
              <a:t>The team’s methodology is to </a:t>
            </a:r>
            <a:r>
              <a:rPr lang="en-US"/>
              <a:t>generate</a:t>
            </a:r>
            <a:r>
              <a:rPr lang="en-US"/>
              <a:t> coral/other labels, match this to the coral vitality data to determine coral health at that location and time, and then visualize the results to enhance inference</a:t>
            </a:r>
            <a:endParaRPr/>
          </a:p>
        </p:txBody>
      </p:sp>
      <p:pic>
        <p:nvPicPr>
          <p:cNvPr id="540" name="Google Shape;540;g103969a67ea_1_23"/>
          <p:cNvPicPr preferRelativeResize="0"/>
          <p:nvPr/>
        </p:nvPicPr>
        <p:blipFill>
          <a:blip r:embed="rId3">
            <a:alphaModFix/>
          </a:blip>
          <a:stretch>
            <a:fillRect/>
          </a:stretch>
        </p:blipFill>
        <p:spPr>
          <a:xfrm>
            <a:off x="10127125" y="0"/>
            <a:ext cx="1958275" cy="785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g1050926bbb1_1_287"/>
          <p:cNvSpPr txBox="1"/>
          <p:nvPr>
            <p:ph type="title"/>
          </p:nvPr>
        </p:nvSpPr>
        <p:spPr>
          <a:xfrm>
            <a:off x="913775" y="618517"/>
            <a:ext cx="10364400" cy="15963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Class Distributions</a:t>
            </a:r>
            <a:endParaRPr/>
          </a:p>
        </p:txBody>
      </p:sp>
      <p:sp>
        <p:nvSpPr>
          <p:cNvPr id="547" name="Google Shape;547;g1050926bbb1_1_287"/>
          <p:cNvSpPr txBox="1"/>
          <p:nvPr/>
        </p:nvSpPr>
        <p:spPr>
          <a:xfrm>
            <a:off x="6709425" y="1853075"/>
            <a:ext cx="49971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Twentieth Century"/>
                <a:ea typeface="Twentieth Century"/>
                <a:cs typeface="Twentieth Century"/>
                <a:sym typeface="Twentieth Century"/>
              </a:rPr>
              <a:t>The Coral vs Non-Coral label count on the left show a significant imbalance in classes for various Calipso distances to the label. </a:t>
            </a:r>
            <a:endParaRPr sz="1800">
              <a:latin typeface="Twentieth Century"/>
              <a:ea typeface="Twentieth Century"/>
              <a:cs typeface="Twentieth Century"/>
              <a:sym typeface="Twentieth Century"/>
            </a:endParaRPr>
          </a:p>
          <a:p>
            <a:pPr indent="0" lvl="0" marL="0" rtl="0" algn="l">
              <a:spcBef>
                <a:spcPts val="0"/>
              </a:spcBef>
              <a:spcAft>
                <a:spcPts val="0"/>
              </a:spcAft>
              <a:buNone/>
            </a:pPr>
            <a:r>
              <a:t/>
            </a:r>
            <a:endParaRPr sz="1800">
              <a:latin typeface="Twentieth Century"/>
              <a:ea typeface="Twentieth Century"/>
              <a:cs typeface="Twentieth Century"/>
              <a:sym typeface="Twentieth Century"/>
            </a:endParaRPr>
          </a:p>
          <a:p>
            <a:pPr indent="0" lvl="0" marL="0" rtl="0" algn="l">
              <a:spcBef>
                <a:spcPts val="0"/>
              </a:spcBef>
              <a:spcAft>
                <a:spcPts val="0"/>
              </a:spcAft>
              <a:buNone/>
            </a:pPr>
            <a:r>
              <a:rPr lang="en-US" sz="1800">
                <a:latin typeface="Twentieth Century"/>
                <a:ea typeface="Twentieth Century"/>
                <a:cs typeface="Twentieth Century"/>
                <a:sym typeface="Twentieth Century"/>
              </a:rPr>
              <a:t>Two approaches to addressing class imbalance for modeling: </a:t>
            </a:r>
            <a:endParaRPr sz="1800">
              <a:latin typeface="Twentieth Century"/>
              <a:ea typeface="Twentieth Century"/>
              <a:cs typeface="Twentieth Century"/>
              <a:sym typeface="Twentieth Century"/>
            </a:endParaRPr>
          </a:p>
          <a:p>
            <a:pPr indent="-342900" lvl="0" marL="457200" rtl="0" algn="l">
              <a:spcBef>
                <a:spcPts val="0"/>
              </a:spcBef>
              <a:spcAft>
                <a:spcPts val="0"/>
              </a:spcAft>
              <a:buSzPts val="1800"/>
              <a:buFont typeface="Twentieth Century"/>
              <a:buChar char="●"/>
            </a:pPr>
            <a:r>
              <a:rPr lang="en-US" sz="1800">
                <a:latin typeface="Twentieth Century"/>
                <a:ea typeface="Twentieth Century"/>
                <a:cs typeface="Twentieth Century"/>
                <a:sym typeface="Twentieth Century"/>
              </a:rPr>
              <a:t>Oversampling using SMOTE: </a:t>
            </a:r>
            <a:endParaRPr sz="1800">
              <a:latin typeface="Twentieth Century"/>
              <a:ea typeface="Twentieth Century"/>
              <a:cs typeface="Twentieth Century"/>
              <a:sym typeface="Twentieth Century"/>
            </a:endParaRPr>
          </a:p>
          <a:p>
            <a:pPr indent="-342900" lvl="1" marL="914400" rtl="0" algn="l">
              <a:spcBef>
                <a:spcPts val="0"/>
              </a:spcBef>
              <a:spcAft>
                <a:spcPts val="0"/>
              </a:spcAft>
              <a:buSzPts val="1800"/>
              <a:buFont typeface="Twentieth Century"/>
              <a:buChar char="○"/>
            </a:pPr>
            <a:r>
              <a:rPr lang="en-US" sz="1800">
                <a:latin typeface="Twentieth Century"/>
                <a:ea typeface="Twentieth Century"/>
                <a:cs typeface="Twentieth Century"/>
                <a:sym typeface="Twentieth Century"/>
              </a:rPr>
              <a:t>SMOTE is Synthetic Minority Oversampling Technique that synthesizes new examples from minority class. </a:t>
            </a:r>
            <a:endParaRPr sz="1800">
              <a:latin typeface="Twentieth Century"/>
              <a:ea typeface="Twentieth Century"/>
              <a:cs typeface="Twentieth Century"/>
              <a:sym typeface="Twentieth Century"/>
            </a:endParaRPr>
          </a:p>
          <a:p>
            <a:pPr indent="-342900" lvl="1" marL="914400" rtl="0" algn="l">
              <a:spcBef>
                <a:spcPts val="0"/>
              </a:spcBef>
              <a:spcAft>
                <a:spcPts val="0"/>
              </a:spcAft>
              <a:buSzPts val="1800"/>
              <a:buFont typeface="Twentieth Century"/>
              <a:buChar char="○"/>
            </a:pPr>
            <a:r>
              <a:rPr lang="en-US" sz="1800">
                <a:latin typeface="Twentieth Century"/>
                <a:ea typeface="Twentieth Century"/>
                <a:cs typeface="Twentieth Century"/>
                <a:sym typeface="Twentieth Century"/>
              </a:rPr>
              <a:t>May lead to overfitting the data. </a:t>
            </a:r>
            <a:endParaRPr sz="1800">
              <a:latin typeface="Twentieth Century"/>
              <a:ea typeface="Twentieth Century"/>
              <a:cs typeface="Twentieth Century"/>
              <a:sym typeface="Twentieth Century"/>
            </a:endParaRPr>
          </a:p>
          <a:p>
            <a:pPr indent="-342900" lvl="0" marL="457200" rtl="0" algn="l">
              <a:spcBef>
                <a:spcPts val="0"/>
              </a:spcBef>
              <a:spcAft>
                <a:spcPts val="0"/>
              </a:spcAft>
              <a:buSzPts val="1800"/>
              <a:buFont typeface="Twentieth Century"/>
              <a:buChar char="●"/>
            </a:pPr>
            <a:r>
              <a:rPr lang="en-US" sz="1800">
                <a:latin typeface="Twentieth Century"/>
                <a:ea typeface="Twentieth Century"/>
                <a:cs typeface="Twentieth Century"/>
                <a:sym typeface="Twentieth Century"/>
              </a:rPr>
              <a:t>Random Undersampling: </a:t>
            </a:r>
            <a:endParaRPr sz="1800">
              <a:latin typeface="Twentieth Century"/>
              <a:ea typeface="Twentieth Century"/>
              <a:cs typeface="Twentieth Century"/>
              <a:sym typeface="Twentieth Century"/>
            </a:endParaRPr>
          </a:p>
          <a:p>
            <a:pPr indent="-342900" lvl="1" marL="914400" rtl="0" algn="l">
              <a:spcBef>
                <a:spcPts val="0"/>
              </a:spcBef>
              <a:spcAft>
                <a:spcPts val="0"/>
              </a:spcAft>
              <a:buSzPts val="1800"/>
              <a:buFont typeface="Twentieth Century"/>
              <a:buChar char="○"/>
            </a:pPr>
            <a:r>
              <a:rPr lang="en-US" sz="1800">
                <a:latin typeface="Twentieth Century"/>
                <a:ea typeface="Twentieth Century"/>
                <a:cs typeface="Twentieth Century"/>
                <a:sym typeface="Twentieth Century"/>
              </a:rPr>
              <a:t>Remove samples from majority class (non-coral labels). </a:t>
            </a:r>
            <a:endParaRPr sz="1800">
              <a:latin typeface="Twentieth Century"/>
              <a:ea typeface="Twentieth Century"/>
              <a:cs typeface="Twentieth Century"/>
              <a:sym typeface="Twentieth Century"/>
            </a:endParaRPr>
          </a:p>
          <a:p>
            <a:pPr indent="-342900" lvl="1" marL="914400" rtl="0" algn="l">
              <a:spcBef>
                <a:spcPts val="0"/>
              </a:spcBef>
              <a:spcAft>
                <a:spcPts val="0"/>
              </a:spcAft>
              <a:buSzPts val="1800"/>
              <a:buFont typeface="Twentieth Century"/>
              <a:buChar char="○"/>
            </a:pPr>
            <a:r>
              <a:rPr lang="en-US" sz="1800">
                <a:latin typeface="Twentieth Century"/>
                <a:ea typeface="Twentieth Century"/>
                <a:cs typeface="Twentieth Century"/>
                <a:sym typeface="Twentieth Century"/>
              </a:rPr>
              <a:t>Potentially remove meaningful data points. </a:t>
            </a:r>
            <a:endParaRPr sz="1800">
              <a:latin typeface="Twentieth Century"/>
              <a:ea typeface="Twentieth Century"/>
              <a:cs typeface="Twentieth Century"/>
              <a:sym typeface="Twentieth Century"/>
            </a:endParaRPr>
          </a:p>
        </p:txBody>
      </p:sp>
      <p:pic>
        <p:nvPicPr>
          <p:cNvPr id="548" name="Google Shape;548;g1050926bbb1_1_287"/>
          <p:cNvPicPr preferRelativeResize="0"/>
          <p:nvPr/>
        </p:nvPicPr>
        <p:blipFill>
          <a:blip r:embed="rId3">
            <a:alphaModFix/>
          </a:blip>
          <a:stretch>
            <a:fillRect/>
          </a:stretch>
        </p:blipFill>
        <p:spPr>
          <a:xfrm>
            <a:off x="510225" y="1993651"/>
            <a:ext cx="5828940" cy="4340700"/>
          </a:xfrm>
          <a:prstGeom prst="rect">
            <a:avLst/>
          </a:prstGeom>
          <a:noFill/>
          <a:ln cap="flat" cmpd="sng" w="9525">
            <a:solidFill>
              <a:schemeClr val="dk2"/>
            </a:solidFill>
            <a:prstDash val="solid"/>
            <a:round/>
            <a:headEnd len="sm" w="sm" type="none"/>
            <a:tailEnd len="sm" w="sm" type="none"/>
          </a:ln>
        </p:spPr>
      </p:pic>
      <p:pic>
        <p:nvPicPr>
          <p:cNvPr id="549" name="Google Shape;549;g1050926bbb1_1_287"/>
          <p:cNvPicPr preferRelativeResize="0"/>
          <p:nvPr/>
        </p:nvPicPr>
        <p:blipFill>
          <a:blip r:embed="rId4">
            <a:alphaModFix/>
          </a:blip>
          <a:stretch>
            <a:fillRect/>
          </a:stretch>
        </p:blipFill>
        <p:spPr>
          <a:xfrm>
            <a:off x="10127125" y="0"/>
            <a:ext cx="1958275" cy="785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1050926bbb1_1_293"/>
          <p:cNvSpPr txBox="1"/>
          <p:nvPr>
            <p:ph type="title"/>
          </p:nvPr>
        </p:nvSpPr>
        <p:spPr>
          <a:xfrm>
            <a:off x="913775" y="618517"/>
            <a:ext cx="10364400" cy="15963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Sampling Methods: Oversampling vs Undersampling</a:t>
            </a:r>
            <a:endParaRPr/>
          </a:p>
        </p:txBody>
      </p:sp>
      <p:sp>
        <p:nvSpPr>
          <p:cNvPr id="556" name="Google Shape;556;g1050926bbb1_1_293"/>
          <p:cNvSpPr txBox="1"/>
          <p:nvPr/>
        </p:nvSpPr>
        <p:spPr>
          <a:xfrm>
            <a:off x="1993650" y="1662225"/>
            <a:ext cx="3348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Twentieth Century"/>
                <a:ea typeface="Twentieth Century"/>
                <a:cs typeface="Twentieth Century"/>
                <a:sym typeface="Twentieth Century"/>
              </a:rPr>
              <a:t>Oversampling using SMOTE Loss Curve</a:t>
            </a:r>
            <a:endParaRPr sz="1600">
              <a:latin typeface="Twentieth Century"/>
              <a:ea typeface="Twentieth Century"/>
              <a:cs typeface="Twentieth Century"/>
              <a:sym typeface="Twentieth Century"/>
            </a:endParaRPr>
          </a:p>
        </p:txBody>
      </p:sp>
      <p:sp>
        <p:nvSpPr>
          <p:cNvPr id="557" name="Google Shape;557;g1050926bbb1_1_293"/>
          <p:cNvSpPr txBox="1"/>
          <p:nvPr/>
        </p:nvSpPr>
        <p:spPr>
          <a:xfrm>
            <a:off x="6862800" y="1662225"/>
            <a:ext cx="355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Twentieth Century"/>
                <a:ea typeface="Twentieth Century"/>
                <a:cs typeface="Twentieth Century"/>
                <a:sym typeface="Twentieth Century"/>
              </a:rPr>
              <a:t>Random Unders</a:t>
            </a:r>
            <a:r>
              <a:rPr lang="en-US" sz="1600">
                <a:latin typeface="Twentieth Century"/>
                <a:ea typeface="Twentieth Century"/>
                <a:cs typeface="Twentieth Century"/>
                <a:sym typeface="Twentieth Century"/>
              </a:rPr>
              <a:t>ampling Loss Curve</a:t>
            </a:r>
            <a:endParaRPr sz="1600">
              <a:latin typeface="Twentieth Century"/>
              <a:ea typeface="Twentieth Century"/>
              <a:cs typeface="Twentieth Century"/>
              <a:sym typeface="Twentieth Century"/>
            </a:endParaRPr>
          </a:p>
        </p:txBody>
      </p:sp>
      <p:pic>
        <p:nvPicPr>
          <p:cNvPr id="558" name="Google Shape;558;g1050926bbb1_1_293"/>
          <p:cNvPicPr preferRelativeResize="0"/>
          <p:nvPr/>
        </p:nvPicPr>
        <p:blipFill>
          <a:blip r:embed="rId3">
            <a:alphaModFix/>
          </a:blip>
          <a:stretch>
            <a:fillRect/>
          </a:stretch>
        </p:blipFill>
        <p:spPr>
          <a:xfrm>
            <a:off x="6234957" y="2039775"/>
            <a:ext cx="4423468" cy="3646275"/>
          </a:xfrm>
          <a:prstGeom prst="rect">
            <a:avLst/>
          </a:prstGeom>
          <a:noFill/>
          <a:ln cap="flat" cmpd="sng" w="9525">
            <a:solidFill>
              <a:schemeClr val="dk2"/>
            </a:solidFill>
            <a:prstDash val="solid"/>
            <a:round/>
            <a:headEnd len="sm" w="sm" type="none"/>
            <a:tailEnd len="sm" w="sm" type="none"/>
          </a:ln>
        </p:spPr>
      </p:pic>
      <p:pic>
        <p:nvPicPr>
          <p:cNvPr id="559" name="Google Shape;559;g1050926bbb1_1_293"/>
          <p:cNvPicPr preferRelativeResize="0"/>
          <p:nvPr/>
        </p:nvPicPr>
        <p:blipFill>
          <a:blip r:embed="rId4">
            <a:alphaModFix/>
          </a:blip>
          <a:stretch>
            <a:fillRect/>
          </a:stretch>
        </p:blipFill>
        <p:spPr>
          <a:xfrm>
            <a:off x="1435499" y="2039775"/>
            <a:ext cx="4479828" cy="3646274"/>
          </a:xfrm>
          <a:prstGeom prst="rect">
            <a:avLst/>
          </a:prstGeom>
          <a:noFill/>
          <a:ln cap="flat" cmpd="sng" w="9525">
            <a:solidFill>
              <a:schemeClr val="dk2"/>
            </a:solidFill>
            <a:prstDash val="solid"/>
            <a:round/>
            <a:headEnd len="sm" w="sm" type="none"/>
            <a:tailEnd len="sm" w="sm" type="none"/>
          </a:ln>
        </p:spPr>
      </p:pic>
      <p:sp>
        <p:nvSpPr>
          <p:cNvPr id="560" name="Google Shape;560;g1050926bbb1_1_293"/>
          <p:cNvSpPr/>
          <p:nvPr/>
        </p:nvSpPr>
        <p:spPr>
          <a:xfrm>
            <a:off x="1435500" y="5763725"/>
            <a:ext cx="9222900" cy="1009500"/>
          </a:xfrm>
          <a:prstGeom prst="rect">
            <a:avLst/>
          </a:prstGeom>
          <a:solidFill>
            <a:srgbClr val="EAEAE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The loss curves above were plotted after fitting a feed-forward network DNN model using SMOTE for over-sampling and random undersampling. The validation </a:t>
            </a:r>
            <a:r>
              <a:rPr b="1" lang="en-US"/>
              <a:t>loss curve shows unstable convergence</a:t>
            </a:r>
            <a:r>
              <a:rPr lang="en-US"/>
              <a:t> and potential </a:t>
            </a:r>
            <a:r>
              <a:rPr b="1" lang="en-US"/>
              <a:t>signs of overfitting</a:t>
            </a:r>
            <a:r>
              <a:rPr lang="en-US"/>
              <a:t> compared to random undersampling → choose random undersampling method in evaluation. </a:t>
            </a:r>
            <a:endParaRPr/>
          </a:p>
        </p:txBody>
      </p:sp>
      <p:pic>
        <p:nvPicPr>
          <p:cNvPr id="561" name="Google Shape;561;g1050926bbb1_1_293"/>
          <p:cNvPicPr preferRelativeResize="0"/>
          <p:nvPr/>
        </p:nvPicPr>
        <p:blipFill>
          <a:blip r:embed="rId5">
            <a:alphaModFix/>
          </a:blip>
          <a:stretch>
            <a:fillRect/>
          </a:stretch>
        </p:blipFill>
        <p:spPr>
          <a:xfrm>
            <a:off x="10127125" y="0"/>
            <a:ext cx="1958275" cy="785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104ae16b8c5_3_100"/>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800"/>
              <a:buFont typeface="Arial"/>
              <a:buNone/>
            </a:pPr>
            <a:r>
              <a:rPr lang="en-US"/>
              <a:t>Technical Area 3: Correlate Imagery Backscatter with Coral Vitality</a:t>
            </a:r>
            <a:endParaRPr/>
          </a:p>
        </p:txBody>
      </p:sp>
      <p:sp>
        <p:nvSpPr>
          <p:cNvPr id="568" name="Google Shape;568;g104ae16b8c5_3_100"/>
          <p:cNvSpPr txBox="1"/>
          <p:nvPr/>
        </p:nvSpPr>
        <p:spPr>
          <a:xfrm>
            <a:off x="157475" y="4292125"/>
            <a:ext cx="11876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a:t> </a:t>
            </a:r>
            <a:endParaRPr/>
          </a:p>
        </p:txBody>
      </p:sp>
      <p:sp>
        <p:nvSpPr>
          <p:cNvPr id="569" name="Google Shape;569;g104ae16b8c5_3_100"/>
          <p:cNvSpPr txBox="1"/>
          <p:nvPr>
            <p:ph idx="1" type="body"/>
          </p:nvPr>
        </p:nvSpPr>
        <p:spPr>
          <a:xfrm>
            <a:off x="881500" y="2019225"/>
            <a:ext cx="10363800" cy="40221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None/>
            </a:pPr>
            <a:r>
              <a:rPr lang="en-US" sz="1700" u="sng"/>
              <a:t>Goal:</a:t>
            </a:r>
            <a:r>
              <a:rPr lang="en-US" sz="1700"/>
              <a:t> </a:t>
            </a:r>
            <a:r>
              <a:rPr lang="en-US" sz="1700"/>
              <a:t>Use neural network inference (based on CALIPSO imagery) to demonstrate that we can predict the existence of coral in an observed region.  Use inference to confirm that we can predict properties of vitality in an observed region. </a:t>
            </a:r>
            <a:endParaRPr sz="1700"/>
          </a:p>
          <a:p>
            <a:pPr indent="0" lvl="0" marL="0" rtl="0" algn="l">
              <a:lnSpc>
                <a:spcPct val="120000"/>
              </a:lnSpc>
              <a:spcBef>
                <a:spcPts val="0"/>
              </a:spcBef>
              <a:spcAft>
                <a:spcPts val="0"/>
              </a:spcAft>
              <a:buNone/>
            </a:pPr>
            <a:r>
              <a:t/>
            </a:r>
            <a:endParaRPr/>
          </a:p>
        </p:txBody>
      </p:sp>
      <p:graphicFrame>
        <p:nvGraphicFramePr>
          <p:cNvPr id="570" name="Google Shape;570;g104ae16b8c5_3_100"/>
          <p:cNvGraphicFramePr/>
          <p:nvPr/>
        </p:nvGraphicFramePr>
        <p:xfrm>
          <a:off x="761438" y="2714125"/>
          <a:ext cx="3000000" cy="3000000"/>
        </p:xfrm>
        <a:graphic>
          <a:graphicData uri="http://schemas.openxmlformats.org/drawingml/2006/table">
            <a:tbl>
              <a:tblPr>
                <a:noFill/>
                <a:tableStyleId>{2741213C-72F4-4D8F-B33C-D1D4A8CBA562}</a:tableStyleId>
              </a:tblPr>
              <a:tblGrid>
                <a:gridCol w="1540325"/>
                <a:gridCol w="2831575"/>
                <a:gridCol w="2468100"/>
                <a:gridCol w="3829125"/>
              </a:tblGrid>
              <a:tr h="397950">
                <a:tc>
                  <a:txBody>
                    <a:bodyPr/>
                    <a:lstStyle/>
                    <a:p>
                      <a:pPr indent="0" lvl="0" marL="0" marR="0" rtl="0" algn="l">
                        <a:lnSpc>
                          <a:spcPct val="100000"/>
                        </a:lnSpc>
                        <a:spcBef>
                          <a:spcPts val="0"/>
                        </a:spcBef>
                        <a:spcAft>
                          <a:spcPts val="0"/>
                        </a:spcAft>
                        <a:buClr>
                          <a:srgbClr val="000000"/>
                        </a:buClr>
                        <a:buSzPts val="1400"/>
                        <a:buFont typeface="Arial"/>
                        <a:buNone/>
                      </a:pPr>
                      <a:r>
                        <a:rPr lang="en-US" sz="1100">
                          <a:solidFill>
                            <a:schemeClr val="lt1"/>
                          </a:solidFill>
                        </a:rPr>
                        <a:t>Model</a:t>
                      </a:r>
                      <a:endParaRPr sz="11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100">
                          <a:solidFill>
                            <a:schemeClr val="lt1"/>
                          </a:solidFill>
                        </a:rPr>
                        <a:t>Parameters</a:t>
                      </a:r>
                      <a:endParaRPr sz="11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l">
                        <a:lnSpc>
                          <a:spcPct val="100000"/>
                        </a:lnSpc>
                        <a:spcBef>
                          <a:spcPts val="0"/>
                        </a:spcBef>
                        <a:spcAft>
                          <a:spcPts val="0"/>
                        </a:spcAft>
                        <a:buNone/>
                      </a:pPr>
                      <a:r>
                        <a:rPr lang="en-US" sz="1100">
                          <a:solidFill>
                            <a:schemeClr val="lt1"/>
                          </a:solidFill>
                        </a:rPr>
                        <a:t>Accuracy</a:t>
                      </a:r>
                      <a:endParaRPr sz="11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100">
                          <a:solidFill>
                            <a:schemeClr val="lt1"/>
                          </a:solidFill>
                        </a:rPr>
                        <a:t>Why this Model is Applicable</a:t>
                      </a:r>
                      <a:endParaRPr sz="11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r>
              <a:tr h="612250">
                <a:tc rowSpan="3">
                  <a:txBody>
                    <a:bodyPr/>
                    <a:lstStyle/>
                    <a:p>
                      <a:pPr indent="0" lvl="0" marL="0" marR="0" rtl="0" algn="l">
                        <a:lnSpc>
                          <a:spcPct val="100000"/>
                        </a:lnSpc>
                        <a:spcBef>
                          <a:spcPts val="0"/>
                        </a:spcBef>
                        <a:spcAft>
                          <a:spcPts val="0"/>
                        </a:spcAft>
                        <a:buClr>
                          <a:srgbClr val="000000"/>
                        </a:buClr>
                        <a:buSzPts val="1400"/>
                        <a:buFont typeface="Arial"/>
                        <a:buNone/>
                      </a:pPr>
                      <a:r>
                        <a:rPr lang="en-US" sz="1200"/>
                        <a:t>One-Dimensional Convolutional Neural Network </a:t>
                      </a:r>
                      <a:br>
                        <a:rPr lang="en-US" sz="1200"/>
                      </a:br>
                      <a:r>
                        <a:rPr lang="en-US" sz="1200"/>
                        <a:t>(1D CNN)</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rowSpan="3">
                  <a:txBody>
                    <a:bodyPr/>
                    <a:lstStyle/>
                    <a:p>
                      <a:pPr indent="-304800" lvl="0" marL="457200" rtl="0" algn="l">
                        <a:spcBef>
                          <a:spcPts val="0"/>
                        </a:spcBef>
                        <a:spcAft>
                          <a:spcPts val="0"/>
                        </a:spcAft>
                        <a:buSzPts val="1200"/>
                        <a:buChar char="●"/>
                      </a:pPr>
                      <a:r>
                        <a:rPr lang="en-US" sz="1200"/>
                        <a:t>Dropout rate as 0.3</a:t>
                      </a:r>
                      <a:endParaRPr sz="1200"/>
                    </a:p>
                    <a:p>
                      <a:pPr indent="-304800" lvl="0" marL="457200" rtl="0" algn="l">
                        <a:spcBef>
                          <a:spcPts val="0"/>
                        </a:spcBef>
                        <a:spcAft>
                          <a:spcPts val="0"/>
                        </a:spcAft>
                        <a:buSzPts val="1200"/>
                        <a:buChar char="●"/>
                      </a:pPr>
                      <a:r>
                        <a:rPr lang="en-US" sz="1200"/>
                        <a:t>Adam as optimizer and binary cross entropy as loss function.</a:t>
                      </a:r>
                      <a:endParaRPr sz="1200"/>
                    </a:p>
                    <a:p>
                      <a:pPr indent="-304800" lvl="0" marL="457200" rtl="0" algn="l">
                        <a:spcBef>
                          <a:spcPts val="0"/>
                        </a:spcBef>
                        <a:spcAft>
                          <a:spcPts val="0"/>
                        </a:spcAft>
                        <a:buSzPts val="1200"/>
                        <a:buChar char="●"/>
                      </a:pPr>
                      <a:r>
                        <a:rPr lang="en-US" sz="1200"/>
                        <a:t>Set batch_size as 16, epochs as 100 and 20% for validation set</a:t>
                      </a:r>
                      <a:endParaRPr sz="1200"/>
                    </a:p>
                    <a:p>
                      <a:pPr indent="-304800" lvl="0" marL="457200" rtl="0" algn="l">
                        <a:spcBef>
                          <a:spcPts val="0"/>
                        </a:spcBef>
                        <a:spcAft>
                          <a:spcPts val="0"/>
                        </a:spcAft>
                        <a:buSzPts val="1200"/>
                        <a:buChar char="●"/>
                      </a:pPr>
                      <a:r>
                        <a:rPr lang="en-US" sz="1200"/>
                        <a:t>Kernel size of 5</a:t>
                      </a:r>
                      <a:endParaRPr sz="1200"/>
                    </a:p>
                    <a:p>
                      <a:pPr indent="-304800" lvl="0" marL="457200" rtl="0" algn="l">
                        <a:spcBef>
                          <a:spcPts val="0"/>
                        </a:spcBef>
                        <a:spcAft>
                          <a:spcPts val="0"/>
                        </a:spcAft>
                        <a:buSzPts val="1200"/>
                        <a:buChar char="●"/>
                      </a:pPr>
                      <a:r>
                        <a:rPr lang="en-US" sz="1200"/>
                        <a:t>50m distance threshold for Allen Coral Atlas Filtering</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rowSpan="3">
                  <a:txBody>
                    <a:bodyPr/>
                    <a:lstStyle/>
                    <a:p>
                      <a:pPr indent="0" lvl="0" marL="0" rtl="0" algn="ctr">
                        <a:spcBef>
                          <a:spcPts val="0"/>
                        </a:spcBef>
                        <a:spcAft>
                          <a:spcPts val="0"/>
                        </a:spcAft>
                        <a:buNone/>
                      </a:pPr>
                      <a:r>
                        <a:rPr lang="en-US" sz="1300">
                          <a:solidFill>
                            <a:schemeClr val="dk1"/>
                          </a:solidFill>
                          <a:latin typeface="Calibri"/>
                          <a:ea typeface="Calibri"/>
                          <a:cs typeface="Calibri"/>
                          <a:sym typeface="Calibri"/>
                        </a:rPr>
                        <a:t>75.38</a:t>
                      </a:r>
                      <a:r>
                        <a:rPr lang="en-US" sz="1200"/>
                        <a:t>%</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rowSpan="3">
                  <a:txBody>
                    <a:bodyPr/>
                    <a:lstStyle/>
                    <a:p>
                      <a:pPr indent="-317500" lvl="0" marL="457200" rtl="0" algn="l">
                        <a:spcBef>
                          <a:spcPts val="0"/>
                        </a:spcBef>
                        <a:spcAft>
                          <a:spcPts val="0"/>
                        </a:spcAft>
                        <a:buClr>
                          <a:schemeClr val="dk1"/>
                        </a:buClr>
                        <a:buSzPts val="1400"/>
                        <a:buChar char="●"/>
                      </a:pPr>
                      <a:r>
                        <a:rPr lang="en-US">
                          <a:solidFill>
                            <a:schemeClr val="dk1"/>
                          </a:solidFill>
                        </a:rPr>
                        <a:t>CNN works well with classification problem involving spatial relationship and sequential relationships</a:t>
                      </a:r>
                      <a:br>
                        <a:rPr lang="en-US">
                          <a:solidFill>
                            <a:schemeClr val="dk1"/>
                          </a:solidFill>
                        </a:rPr>
                      </a:b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Applications using 1D CNN structure include s</a:t>
                      </a:r>
                      <a:r>
                        <a:rPr lang="en-US">
                          <a:solidFill>
                            <a:schemeClr val="dk1"/>
                          </a:solidFill>
                        </a:rPr>
                        <a:t>ensors. </a:t>
                      </a:r>
                      <a:endParaRPr>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612250">
                <a:tc vMerge="1"/>
                <a:tc vMerge="1"/>
                <a:tc vMerge="1"/>
                <a:tc vMerge="1"/>
              </a:tr>
              <a:tr h="594475">
                <a:tc vMerge="1"/>
                <a:tc vMerge="1"/>
                <a:tc vMerge="1"/>
                <a:tc vMerge="1"/>
              </a:tr>
              <a:tr h="612250">
                <a:tc rowSpan="3">
                  <a:txBody>
                    <a:bodyPr/>
                    <a:lstStyle/>
                    <a:p>
                      <a:pPr indent="0" lvl="0" marL="0" rtl="0" algn="l">
                        <a:spcBef>
                          <a:spcPts val="0"/>
                        </a:spcBef>
                        <a:spcAft>
                          <a:spcPts val="0"/>
                        </a:spcAft>
                        <a:buClr>
                          <a:schemeClr val="dk1"/>
                        </a:buClr>
                        <a:buSzPts val="1400"/>
                        <a:buFont typeface="Arial"/>
                        <a:buNone/>
                      </a:pPr>
                      <a:r>
                        <a:rPr lang="en-US" sz="1200">
                          <a:solidFill>
                            <a:schemeClr val="dk1"/>
                          </a:solidFill>
                        </a:rPr>
                        <a:t>Feed Forward</a:t>
                      </a:r>
                      <a:r>
                        <a:rPr lang="en-US" sz="1200">
                          <a:solidFill>
                            <a:schemeClr val="dk1"/>
                          </a:solidFill>
                        </a:rPr>
                        <a:t> Neural Network</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E"/>
                    </a:solidFill>
                  </a:tcPr>
                </a:tc>
                <a:tc rowSpan="3">
                  <a:txBody>
                    <a:bodyPr/>
                    <a:lstStyle/>
                    <a:p>
                      <a:pPr indent="-304800" lvl="0" marL="457200" rtl="0" algn="l">
                        <a:spcBef>
                          <a:spcPts val="0"/>
                        </a:spcBef>
                        <a:spcAft>
                          <a:spcPts val="0"/>
                        </a:spcAft>
                        <a:buSzPts val="1200"/>
                        <a:buChar char="●"/>
                      </a:pPr>
                      <a:r>
                        <a:rPr lang="en-US" sz="1200"/>
                        <a:t>Dropout rate as 0.5</a:t>
                      </a:r>
                      <a:endParaRPr sz="1200"/>
                    </a:p>
                    <a:p>
                      <a:pPr indent="-304800" lvl="0" marL="457200" rtl="0" algn="l">
                        <a:spcBef>
                          <a:spcPts val="0"/>
                        </a:spcBef>
                        <a:spcAft>
                          <a:spcPts val="0"/>
                        </a:spcAft>
                        <a:buSzPts val="1200"/>
                        <a:buChar char="●"/>
                      </a:pPr>
                      <a:r>
                        <a:rPr lang="en-US" sz="1200">
                          <a:solidFill>
                            <a:schemeClr val="dk1"/>
                          </a:solidFill>
                        </a:rPr>
                        <a:t>Adam as optimizer and cross entropy as loss function.</a:t>
                      </a:r>
                      <a:endParaRPr sz="1200"/>
                    </a:p>
                    <a:p>
                      <a:pPr indent="-304800" lvl="0" marL="457200" rtl="0" algn="l">
                        <a:spcBef>
                          <a:spcPts val="0"/>
                        </a:spcBef>
                        <a:spcAft>
                          <a:spcPts val="0"/>
                        </a:spcAft>
                        <a:buSzPts val="1200"/>
                        <a:buChar char="●"/>
                      </a:pPr>
                      <a:r>
                        <a:rPr lang="en-US" sz="1200"/>
                        <a:t>Set batch_size as 500, epochs as 100 and 20% for validation set</a:t>
                      </a:r>
                      <a:endParaRPr sz="1200"/>
                    </a:p>
                    <a:p>
                      <a:pPr indent="-304800" lvl="0" marL="457200" rtl="0" algn="l">
                        <a:spcBef>
                          <a:spcPts val="0"/>
                        </a:spcBef>
                        <a:spcAft>
                          <a:spcPts val="0"/>
                        </a:spcAft>
                        <a:buSzPts val="1200"/>
                        <a:buChar char="●"/>
                      </a:pPr>
                      <a:r>
                        <a:rPr lang="en-US" sz="1200">
                          <a:solidFill>
                            <a:schemeClr val="dk1"/>
                          </a:solidFill>
                        </a:rPr>
                        <a:t>50</a:t>
                      </a:r>
                      <a:r>
                        <a:rPr lang="en-US" sz="1200">
                          <a:solidFill>
                            <a:schemeClr val="dk1"/>
                          </a:solidFill>
                        </a:rPr>
                        <a:t>m distance threshold for Allen Coral Atlas Filtering</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E"/>
                    </a:solidFill>
                  </a:tcPr>
                </a:tc>
                <a:tc rowSpan="3">
                  <a:txBody>
                    <a:bodyPr/>
                    <a:lstStyle/>
                    <a:p>
                      <a:pPr indent="0" lvl="0" marL="0" rtl="0" algn="ctr">
                        <a:spcBef>
                          <a:spcPts val="0"/>
                        </a:spcBef>
                        <a:spcAft>
                          <a:spcPts val="0"/>
                        </a:spcAft>
                        <a:buClr>
                          <a:schemeClr val="dk1"/>
                        </a:buClr>
                        <a:buSzPts val="1100"/>
                        <a:buFont typeface="Arial"/>
                        <a:buNone/>
                      </a:pPr>
                      <a:r>
                        <a:rPr lang="en-US" sz="1300">
                          <a:solidFill>
                            <a:schemeClr val="dk1"/>
                          </a:solidFill>
                          <a:latin typeface="Calibri"/>
                          <a:ea typeface="Calibri"/>
                          <a:cs typeface="Calibri"/>
                          <a:sym typeface="Calibri"/>
                        </a:rPr>
                        <a:t>72.85</a:t>
                      </a:r>
                      <a:r>
                        <a:rPr lang="en-US" sz="1200">
                          <a:solidFill>
                            <a:schemeClr val="dk1"/>
                          </a:solidFill>
                        </a:rPr>
                        <a:t>%</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E"/>
                    </a:solidFill>
                  </a:tcPr>
                </a:tc>
                <a:tc rowSpan="3">
                  <a:txBody>
                    <a:bodyPr/>
                    <a:lstStyle/>
                    <a:p>
                      <a:pPr indent="-330200" lvl="0" marL="457200" rtl="0" algn="l">
                        <a:spcBef>
                          <a:spcPts val="0"/>
                        </a:spcBef>
                        <a:spcAft>
                          <a:spcPts val="0"/>
                        </a:spcAft>
                        <a:buSzPts val="1600"/>
                        <a:buChar char="●"/>
                      </a:pPr>
                      <a:r>
                        <a:rPr lang="en-US" sz="1600"/>
                        <a:t>Feed Forward NN works well with high dimensional data classification problem.</a:t>
                      </a:r>
                      <a:endParaRPr sz="1600"/>
                    </a:p>
                    <a:p>
                      <a:pPr indent="0" lvl="0" marL="457200" rtl="0" algn="l">
                        <a:spcBef>
                          <a:spcPts val="0"/>
                        </a:spcBef>
                        <a:spcAft>
                          <a:spcPts val="0"/>
                        </a:spcAft>
                        <a:buNone/>
                      </a:pPr>
                      <a:r>
                        <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612250">
                <a:tc vMerge="1"/>
                <a:tc vMerge="1"/>
                <a:tc vMerge="1"/>
                <a:tc vMerge="1"/>
              </a:tr>
              <a:tr h="491800">
                <a:tc vMerge="1"/>
                <a:tc vMerge="1"/>
                <a:tc vMerge="1"/>
                <a:tc vMerge="1"/>
              </a:tr>
            </a:tbl>
          </a:graphicData>
        </a:graphic>
      </p:graphicFrame>
      <p:pic>
        <p:nvPicPr>
          <p:cNvPr id="571" name="Google Shape;571;g104ae16b8c5_3_100"/>
          <p:cNvPicPr preferRelativeResize="0"/>
          <p:nvPr/>
        </p:nvPicPr>
        <p:blipFill>
          <a:blip r:embed="rId3">
            <a:alphaModFix/>
          </a:blip>
          <a:stretch>
            <a:fillRect/>
          </a:stretch>
        </p:blipFill>
        <p:spPr>
          <a:xfrm>
            <a:off x="10127125" y="0"/>
            <a:ext cx="1958275" cy="785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1050926bbb1_0_232"/>
          <p:cNvSpPr txBox="1"/>
          <p:nvPr>
            <p:ph type="title"/>
          </p:nvPr>
        </p:nvSpPr>
        <p:spPr>
          <a:xfrm>
            <a:off x="913775" y="466117"/>
            <a:ext cx="10364400" cy="159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Technical Area 4: Model and Data Tuning</a:t>
            </a:r>
            <a:endParaRPr/>
          </a:p>
        </p:txBody>
      </p:sp>
      <p:sp>
        <p:nvSpPr>
          <p:cNvPr id="578" name="Google Shape;578;g1050926bbb1_0_232"/>
          <p:cNvSpPr txBox="1"/>
          <p:nvPr>
            <p:ph idx="1" type="body"/>
          </p:nvPr>
        </p:nvSpPr>
        <p:spPr>
          <a:xfrm>
            <a:off x="914074" y="1815292"/>
            <a:ext cx="10363800" cy="3424200"/>
          </a:xfrm>
          <a:prstGeom prst="rect">
            <a:avLst/>
          </a:prstGeom>
          <a:noFill/>
          <a:ln>
            <a:noFill/>
          </a:ln>
        </p:spPr>
        <p:txBody>
          <a:bodyPr anchorCtr="0" anchor="t" bIns="45700" lIns="91425" spcFirstLastPara="1" rIns="91425" wrap="square" tIns="45700">
            <a:normAutofit/>
          </a:bodyPr>
          <a:lstStyle/>
          <a:p>
            <a:pPr indent="-342900" lvl="0" marL="457200" rtl="0" algn="l">
              <a:lnSpc>
                <a:spcPct val="120000"/>
              </a:lnSpc>
              <a:spcBef>
                <a:spcPts val="0"/>
              </a:spcBef>
              <a:spcAft>
                <a:spcPts val="0"/>
              </a:spcAft>
              <a:buSzPts val="1800"/>
              <a:buChar char="•"/>
            </a:pPr>
            <a:r>
              <a:rPr lang="en-US"/>
              <a:t>We wanted to to see if we could improve on our top performing accuracy of 75.38</a:t>
            </a:r>
            <a:r>
              <a:rPr lang="en-US"/>
              <a:t>%</a:t>
            </a:r>
            <a:r>
              <a:rPr lang="en-US"/>
              <a:t> </a:t>
            </a:r>
            <a:endParaRPr/>
          </a:p>
          <a:p>
            <a:pPr indent="-342900" lvl="0" marL="457200" rtl="0" algn="l">
              <a:lnSpc>
                <a:spcPct val="120000"/>
              </a:lnSpc>
              <a:spcBef>
                <a:spcPts val="0"/>
              </a:spcBef>
              <a:spcAft>
                <a:spcPts val="0"/>
              </a:spcAft>
              <a:buSzPts val="1800"/>
              <a:buChar char="•"/>
            </a:pPr>
            <a:r>
              <a:rPr lang="en-US"/>
              <a:t>The team identified 2 major areas where we </a:t>
            </a:r>
            <a:r>
              <a:rPr lang="en-US"/>
              <a:t>thought</a:t>
            </a:r>
            <a:r>
              <a:rPr lang="en-US"/>
              <a:t> we could enhance performance</a:t>
            </a:r>
            <a:endParaRPr/>
          </a:p>
          <a:p>
            <a:pPr indent="0" lvl="0" marL="0" rtl="0" algn="l">
              <a:lnSpc>
                <a:spcPct val="120000"/>
              </a:lnSpc>
              <a:spcBef>
                <a:spcPts val="0"/>
              </a:spcBef>
              <a:spcAft>
                <a:spcPts val="0"/>
              </a:spcAft>
              <a:buNone/>
            </a:pPr>
            <a:r>
              <a:t/>
            </a:r>
            <a:endParaRPr/>
          </a:p>
          <a:p>
            <a:pPr indent="-342900" lvl="0" marL="914400" rtl="0" algn="l">
              <a:lnSpc>
                <a:spcPct val="120000"/>
              </a:lnSpc>
              <a:spcBef>
                <a:spcPts val="0"/>
              </a:spcBef>
              <a:spcAft>
                <a:spcPts val="0"/>
              </a:spcAft>
              <a:buSzPts val="1800"/>
              <a:buAutoNum type="arabicPeriod"/>
            </a:pPr>
            <a:r>
              <a:rPr lang="en-US"/>
              <a:t>Only implement features which show a statistical difference between classes for CALIPSO reflectance data</a:t>
            </a:r>
            <a:endParaRPr/>
          </a:p>
          <a:p>
            <a:pPr indent="-342900" lvl="0" marL="914400" rtl="0" algn="l">
              <a:lnSpc>
                <a:spcPct val="120000"/>
              </a:lnSpc>
              <a:spcBef>
                <a:spcPts val="0"/>
              </a:spcBef>
              <a:spcAft>
                <a:spcPts val="0"/>
              </a:spcAft>
              <a:buSzPts val="1800"/>
              <a:buAutoNum type="arabicPeriod"/>
            </a:pPr>
            <a:r>
              <a:rPr lang="en-US"/>
              <a:t>Augment the training data with the 4 Giovanni parameters: Photosynthetically Available Radiation (PAR), Chlorohphyll A, Organic Particulate, and Inorganic Particulate</a:t>
            </a:r>
            <a:endParaRPr/>
          </a:p>
        </p:txBody>
      </p:sp>
      <p:graphicFrame>
        <p:nvGraphicFramePr>
          <p:cNvPr id="579" name="Google Shape;579;g1050926bbb1_0_232"/>
          <p:cNvGraphicFramePr/>
          <p:nvPr/>
        </p:nvGraphicFramePr>
        <p:xfrm>
          <a:off x="865775" y="4627513"/>
          <a:ext cx="3000000" cy="3000000"/>
        </p:xfrm>
        <a:graphic>
          <a:graphicData uri="http://schemas.openxmlformats.org/drawingml/2006/table">
            <a:tbl>
              <a:tblPr>
                <a:noFill/>
                <a:tableStyleId>{2741213C-72F4-4D8F-B33C-D1D4A8CBA562}</a:tableStyleId>
              </a:tblPr>
              <a:tblGrid>
                <a:gridCol w="3246475"/>
                <a:gridCol w="2211200"/>
                <a:gridCol w="5002700"/>
              </a:tblGrid>
              <a:tr h="239525">
                <a:tc>
                  <a:txBody>
                    <a:bodyPr/>
                    <a:lstStyle/>
                    <a:p>
                      <a:pPr indent="0" lvl="0" marL="0" marR="0" rtl="0" algn="l">
                        <a:lnSpc>
                          <a:spcPct val="100000"/>
                        </a:lnSpc>
                        <a:spcBef>
                          <a:spcPts val="0"/>
                        </a:spcBef>
                        <a:spcAft>
                          <a:spcPts val="0"/>
                        </a:spcAft>
                        <a:buNone/>
                      </a:pPr>
                      <a:r>
                        <a:rPr lang="en-US" sz="1500">
                          <a:solidFill>
                            <a:schemeClr val="lt1"/>
                          </a:solidFill>
                        </a:rPr>
                        <a:t>Parameters</a:t>
                      </a:r>
                      <a:endParaRPr sz="15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rtl="0" algn="l">
                        <a:spcBef>
                          <a:spcPts val="0"/>
                        </a:spcBef>
                        <a:spcAft>
                          <a:spcPts val="0"/>
                        </a:spcAft>
                        <a:buNone/>
                      </a:pPr>
                      <a:r>
                        <a:rPr lang="en-US" sz="1500">
                          <a:solidFill>
                            <a:schemeClr val="lt1"/>
                          </a:solidFill>
                        </a:rPr>
                        <a:t>Distance from Labels</a:t>
                      </a:r>
                      <a:endParaRPr sz="1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l">
                        <a:lnSpc>
                          <a:spcPct val="100000"/>
                        </a:lnSpc>
                        <a:spcBef>
                          <a:spcPts val="0"/>
                        </a:spcBef>
                        <a:spcAft>
                          <a:spcPts val="0"/>
                        </a:spcAft>
                        <a:buNone/>
                      </a:pPr>
                      <a:r>
                        <a:rPr lang="en-US" sz="1500">
                          <a:solidFill>
                            <a:schemeClr val="lt1"/>
                          </a:solidFill>
                        </a:rPr>
                        <a:t>Hypothesis</a:t>
                      </a:r>
                      <a:endParaRPr sz="1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gradFill>
                      <a:gsLst>
                        <a:gs pos="0">
                          <a:srgbClr val="4A709E"/>
                        </a:gs>
                        <a:gs pos="100000">
                          <a:srgbClr val="243142"/>
                        </a:gs>
                      </a:gsLst>
                      <a:path path="circle">
                        <a:fillToRect b="50%" l="50%" r="50%" t="50%"/>
                      </a:path>
                      <a:tileRect/>
                    </a:gradFill>
                  </a:tcPr>
                </a:tc>
              </a:tr>
              <a:tr h="524475">
                <a:tc>
                  <a:txBody>
                    <a:bodyPr/>
                    <a:lstStyle/>
                    <a:p>
                      <a:pPr indent="0" lvl="0" marL="0" rtl="0" algn="ctr">
                        <a:spcBef>
                          <a:spcPts val="0"/>
                        </a:spcBef>
                        <a:spcAft>
                          <a:spcPts val="0"/>
                        </a:spcAft>
                        <a:buNone/>
                      </a:pPr>
                      <a:r>
                        <a:rPr lang="en-US" sz="1700">
                          <a:latin typeface="Calibri"/>
                          <a:ea typeface="Calibri"/>
                          <a:cs typeface="Calibri"/>
                          <a:sym typeface="Calibri"/>
                        </a:rPr>
                        <a:t>Calipso</a:t>
                      </a:r>
                      <a:endParaRPr sz="1700">
                        <a:latin typeface="Calibri"/>
                        <a:ea typeface="Calibri"/>
                        <a:cs typeface="Calibri"/>
                        <a:sym typeface="Calibri"/>
                      </a:endParaRPr>
                    </a:p>
                  </a:txBody>
                  <a:tcPr marT="9525" marB="91425" marR="9525" marL="9525" anchor="ctr">
                    <a:lnL cap="flat" cmpd="sng" w="126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rowSpan="3">
                  <a:txBody>
                    <a:bodyPr/>
                    <a:lstStyle/>
                    <a:p>
                      <a:pPr indent="0" lvl="0" marL="0" marR="0" rtl="0" algn="ctr">
                        <a:lnSpc>
                          <a:spcPct val="100000"/>
                        </a:lnSpc>
                        <a:spcBef>
                          <a:spcPts val="0"/>
                        </a:spcBef>
                        <a:spcAft>
                          <a:spcPts val="0"/>
                        </a:spcAft>
                        <a:buNone/>
                      </a:pPr>
                      <a:r>
                        <a:rPr lang="en-US" sz="1700">
                          <a:latin typeface="Calibri"/>
                          <a:ea typeface="Calibri"/>
                          <a:cs typeface="Calibri"/>
                          <a:sym typeface="Calibri"/>
                        </a:rPr>
                        <a:t>10 m</a:t>
                      </a:r>
                      <a:endParaRPr sz="1700">
                        <a:latin typeface="Calibri"/>
                        <a:ea typeface="Calibri"/>
                        <a:cs typeface="Calibri"/>
                        <a:sym typeface="Calibri"/>
                      </a:endParaRPr>
                    </a:p>
                    <a:p>
                      <a:pPr indent="0" lvl="0" marL="0" marR="0" rtl="0" algn="ctr">
                        <a:lnSpc>
                          <a:spcPct val="100000"/>
                        </a:lnSpc>
                        <a:spcBef>
                          <a:spcPts val="0"/>
                        </a:spcBef>
                        <a:spcAft>
                          <a:spcPts val="0"/>
                        </a:spcAft>
                        <a:buNone/>
                      </a:pPr>
                      <a:r>
                        <a:rPr lang="en-US" sz="1700">
                          <a:latin typeface="Calibri"/>
                          <a:ea typeface="Calibri"/>
                          <a:cs typeface="Calibri"/>
                          <a:sym typeface="Calibri"/>
                        </a:rPr>
                        <a:t>50 m</a:t>
                      </a:r>
                      <a:endParaRPr sz="1700">
                        <a:latin typeface="Calibri"/>
                        <a:ea typeface="Calibri"/>
                        <a:cs typeface="Calibri"/>
                        <a:sym typeface="Calibri"/>
                      </a:endParaRPr>
                    </a:p>
                    <a:p>
                      <a:pPr indent="0" lvl="0" marL="0" marR="0" rtl="0" algn="ctr">
                        <a:lnSpc>
                          <a:spcPct val="100000"/>
                        </a:lnSpc>
                        <a:spcBef>
                          <a:spcPts val="0"/>
                        </a:spcBef>
                        <a:spcAft>
                          <a:spcPts val="0"/>
                        </a:spcAft>
                        <a:buNone/>
                      </a:pPr>
                      <a:r>
                        <a:rPr lang="en-US" sz="1700">
                          <a:latin typeface="Calibri"/>
                          <a:ea typeface="Calibri"/>
                          <a:cs typeface="Calibri"/>
                          <a:sym typeface="Calibri"/>
                        </a:rPr>
                        <a:t>1 km</a:t>
                      </a:r>
                      <a:endParaRPr sz="17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rowSpan="3">
                  <a:txBody>
                    <a:bodyPr/>
                    <a:lstStyle/>
                    <a:p>
                      <a:pPr indent="0" lvl="0" marL="0" rtl="0" algn="l">
                        <a:lnSpc>
                          <a:spcPct val="115000"/>
                        </a:lnSpc>
                        <a:spcBef>
                          <a:spcPts val="0"/>
                        </a:spcBef>
                        <a:spcAft>
                          <a:spcPts val="0"/>
                        </a:spcAft>
                        <a:buNone/>
                      </a:pPr>
                      <a:r>
                        <a:rPr lang="en-US" sz="1700">
                          <a:latin typeface="Calibri"/>
                          <a:ea typeface="Calibri"/>
                          <a:cs typeface="Calibri"/>
                          <a:sym typeface="Calibri"/>
                        </a:rPr>
                        <a:t>Models will perform better for larger distances from Labels. </a:t>
                      </a:r>
                      <a:endParaRPr sz="1700">
                        <a:latin typeface="Calibri"/>
                        <a:ea typeface="Calibri"/>
                        <a:cs typeface="Calibri"/>
                        <a:sym typeface="Calibri"/>
                      </a:endParaRPr>
                    </a:p>
                    <a:p>
                      <a:pPr indent="0" lvl="0" marL="0" rtl="0" algn="l">
                        <a:lnSpc>
                          <a:spcPct val="115000"/>
                        </a:lnSpc>
                        <a:spcBef>
                          <a:spcPts val="0"/>
                        </a:spcBef>
                        <a:spcAft>
                          <a:spcPts val="0"/>
                        </a:spcAft>
                        <a:buNone/>
                      </a:pPr>
                      <a:r>
                        <a:t/>
                      </a:r>
                      <a:endParaRPr sz="1700">
                        <a:latin typeface="Calibri"/>
                        <a:ea typeface="Calibri"/>
                        <a:cs typeface="Calibri"/>
                        <a:sym typeface="Calibri"/>
                      </a:endParaRPr>
                    </a:p>
                    <a:p>
                      <a:pPr indent="0" lvl="0" marL="0" rtl="0" algn="l">
                        <a:lnSpc>
                          <a:spcPct val="115000"/>
                        </a:lnSpc>
                        <a:spcBef>
                          <a:spcPts val="0"/>
                        </a:spcBef>
                        <a:spcAft>
                          <a:spcPts val="0"/>
                        </a:spcAft>
                        <a:buNone/>
                      </a:pPr>
                      <a:r>
                        <a:rPr lang="en-US" sz="1700">
                          <a:latin typeface="Calibri"/>
                          <a:ea typeface="Calibri"/>
                          <a:cs typeface="Calibri"/>
                          <a:sym typeface="Calibri"/>
                        </a:rPr>
                        <a:t>Models using Calipso + Giovanni parameters will perform best. </a:t>
                      </a:r>
                      <a:endParaRPr sz="17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1"/>
                    </a:solidFill>
                  </a:tcPr>
                </a:tc>
              </a:tr>
              <a:tr h="559625">
                <a:tc>
                  <a:txBody>
                    <a:bodyPr/>
                    <a:lstStyle/>
                    <a:p>
                      <a:pPr indent="0" lvl="0" marL="0" rtl="0" algn="ctr">
                        <a:spcBef>
                          <a:spcPts val="0"/>
                        </a:spcBef>
                        <a:spcAft>
                          <a:spcPts val="0"/>
                        </a:spcAft>
                        <a:buNone/>
                      </a:pPr>
                      <a:r>
                        <a:rPr lang="en-US" sz="1700">
                          <a:latin typeface="Calibri"/>
                          <a:ea typeface="Calibri"/>
                          <a:cs typeface="Calibri"/>
                          <a:sym typeface="Calibri"/>
                        </a:rPr>
                        <a:t>Calipso using Feature Selection</a:t>
                      </a:r>
                      <a:endParaRPr sz="1700" u="none" cap="none" strike="noStrike">
                        <a:latin typeface="Calibri"/>
                        <a:ea typeface="Calibri"/>
                        <a:cs typeface="Calibri"/>
                        <a:sym typeface="Calibri"/>
                      </a:endParaRPr>
                    </a:p>
                  </a:txBody>
                  <a:tcPr marT="9525" marB="91425" marR="9525" marL="9525" anchor="ctr">
                    <a:lnL cap="flat" cmpd="sng" w="126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vMerge="1"/>
                <a:tc vMerge="1"/>
              </a:tr>
              <a:tr h="527825">
                <a:tc>
                  <a:txBody>
                    <a:bodyPr/>
                    <a:lstStyle/>
                    <a:p>
                      <a:pPr indent="0" lvl="0" marL="0" rtl="0" algn="ctr">
                        <a:spcBef>
                          <a:spcPts val="0"/>
                        </a:spcBef>
                        <a:spcAft>
                          <a:spcPts val="0"/>
                        </a:spcAft>
                        <a:buNone/>
                      </a:pPr>
                      <a:r>
                        <a:rPr lang="en-US" sz="1700">
                          <a:latin typeface="Calibri"/>
                          <a:ea typeface="Calibri"/>
                          <a:cs typeface="Calibri"/>
                          <a:sym typeface="Calibri"/>
                        </a:rPr>
                        <a:t>Calipso + Giovanni </a:t>
                      </a:r>
                      <a:endParaRPr sz="1700">
                        <a:latin typeface="Calibri"/>
                        <a:ea typeface="Calibri"/>
                        <a:cs typeface="Calibri"/>
                        <a:sym typeface="Calibri"/>
                      </a:endParaRPr>
                    </a:p>
                  </a:txBody>
                  <a:tcPr marT="9525" marB="91425" marR="9525" marL="9525" anchor="ctr">
                    <a:lnL cap="flat" cmpd="sng" w="126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vMerge="1"/>
                <a:tc vMerge="1"/>
              </a:tr>
            </a:tbl>
          </a:graphicData>
        </a:graphic>
      </p:graphicFrame>
      <p:pic>
        <p:nvPicPr>
          <p:cNvPr id="580" name="Google Shape;580;g1050926bbb1_0_232"/>
          <p:cNvPicPr preferRelativeResize="0"/>
          <p:nvPr/>
        </p:nvPicPr>
        <p:blipFill>
          <a:blip r:embed="rId3">
            <a:alphaModFix/>
          </a:blip>
          <a:stretch>
            <a:fillRect/>
          </a:stretch>
        </p:blipFill>
        <p:spPr>
          <a:xfrm>
            <a:off x="10127125" y="0"/>
            <a:ext cx="1958275" cy="785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1050926bbb1_0_239"/>
          <p:cNvSpPr txBox="1"/>
          <p:nvPr>
            <p:ph type="title"/>
          </p:nvPr>
        </p:nvSpPr>
        <p:spPr>
          <a:xfrm>
            <a:off x="913800" y="433842"/>
            <a:ext cx="10364400" cy="159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Technical Area 4: Feature Selection</a:t>
            </a:r>
            <a:endParaRPr/>
          </a:p>
        </p:txBody>
      </p:sp>
      <p:sp>
        <p:nvSpPr>
          <p:cNvPr id="587" name="Google Shape;587;g1050926bbb1_0_239"/>
          <p:cNvSpPr txBox="1"/>
          <p:nvPr>
            <p:ph idx="1" type="body"/>
          </p:nvPr>
        </p:nvSpPr>
        <p:spPr>
          <a:xfrm>
            <a:off x="485625" y="1874050"/>
            <a:ext cx="9580200" cy="3826500"/>
          </a:xfrm>
          <a:prstGeom prst="rect">
            <a:avLst/>
          </a:prstGeom>
          <a:noFill/>
          <a:ln>
            <a:noFill/>
          </a:ln>
        </p:spPr>
        <p:txBody>
          <a:bodyPr anchorCtr="0" anchor="t" bIns="45700" lIns="91425" spcFirstLastPara="1" rIns="91425" wrap="square" tIns="45700">
            <a:noAutofit/>
          </a:bodyPr>
          <a:lstStyle/>
          <a:p>
            <a:pPr indent="-355600" lvl="0" marL="457200" rtl="0" algn="l">
              <a:lnSpc>
                <a:spcPct val="110000"/>
              </a:lnSpc>
              <a:spcBef>
                <a:spcPts val="0"/>
              </a:spcBef>
              <a:spcAft>
                <a:spcPts val="0"/>
              </a:spcAft>
              <a:buSzPts val="2000"/>
              <a:buChar char="●"/>
            </a:pPr>
            <a:r>
              <a:rPr lang="en-US"/>
              <a:t>As previously identified, there were certain altitudes that aligned with specific features where we believed there may be statistical differences in the data</a:t>
            </a:r>
            <a:endParaRPr/>
          </a:p>
          <a:p>
            <a:pPr indent="-355600" lvl="0" marL="457200" rtl="0" algn="l">
              <a:lnSpc>
                <a:spcPct val="110000"/>
              </a:lnSpc>
              <a:spcBef>
                <a:spcPts val="0"/>
              </a:spcBef>
              <a:spcAft>
                <a:spcPts val="0"/>
              </a:spcAft>
              <a:buSzPts val="2000"/>
              <a:buChar char="●"/>
            </a:pPr>
            <a:r>
              <a:rPr lang="en-US"/>
              <a:t>Using those features (0-10, 205-210 and 220-225), the team hoped to improve results </a:t>
            </a:r>
            <a:r>
              <a:rPr lang="en-US"/>
              <a:t> </a:t>
            </a:r>
            <a:endParaRPr/>
          </a:p>
          <a:p>
            <a:pPr indent="-342900" lvl="1" marL="914400" rtl="0" algn="l">
              <a:lnSpc>
                <a:spcPct val="110000"/>
              </a:lnSpc>
              <a:spcBef>
                <a:spcPts val="0"/>
              </a:spcBef>
              <a:spcAft>
                <a:spcPts val="0"/>
              </a:spcAft>
              <a:buSzPts val="1800"/>
              <a:buChar char="○"/>
            </a:pPr>
            <a:r>
              <a:rPr lang="en-US" sz="2000"/>
              <a:t>Unfortunately the opposite was true and accuracy decreased by almost a flat 10% across all models</a:t>
            </a:r>
            <a:endParaRPr/>
          </a:p>
          <a:p>
            <a:pPr indent="-355600" lvl="0" marL="457200" rtl="0" algn="l">
              <a:lnSpc>
                <a:spcPct val="110000"/>
              </a:lnSpc>
              <a:spcBef>
                <a:spcPts val="0"/>
              </a:spcBef>
              <a:spcAft>
                <a:spcPts val="0"/>
              </a:spcAft>
              <a:buSzPts val="2000"/>
              <a:buChar char="●"/>
            </a:pPr>
            <a:r>
              <a:rPr lang="en-US"/>
              <a:t>For the 23 </a:t>
            </a:r>
            <a:r>
              <a:rPr lang="en-US"/>
              <a:t>identified</a:t>
            </a:r>
            <a:r>
              <a:rPr lang="en-US"/>
              <a:t> features with 84,118 observations each, there were 988, 505 (~51%) negative values</a:t>
            </a:r>
            <a:endParaRPr/>
          </a:p>
          <a:p>
            <a:pPr indent="-355600" lvl="1" marL="914400" rtl="0" algn="l">
              <a:lnSpc>
                <a:spcPct val="110000"/>
              </a:lnSpc>
              <a:spcBef>
                <a:spcPts val="0"/>
              </a:spcBef>
              <a:spcAft>
                <a:spcPts val="0"/>
              </a:spcAft>
              <a:buSzPts val="2000"/>
              <a:buChar char="○"/>
            </a:pPr>
            <a:r>
              <a:rPr lang="en-US"/>
              <a:t>Across the whole dataset (300 features with </a:t>
            </a:r>
            <a:r>
              <a:rPr lang="en-US" sz="2000"/>
              <a:t>84,118 observations) there are 12,856,830 (~51%) negative values</a:t>
            </a:r>
            <a:endParaRPr sz="2000"/>
          </a:p>
          <a:p>
            <a:pPr indent="-355600" lvl="1" marL="914400" rtl="0" algn="l">
              <a:lnSpc>
                <a:spcPct val="110000"/>
              </a:lnSpc>
              <a:spcBef>
                <a:spcPts val="0"/>
              </a:spcBef>
              <a:spcAft>
                <a:spcPts val="0"/>
              </a:spcAft>
              <a:buSzPts val="2000"/>
              <a:buChar char="○"/>
            </a:pPr>
            <a:r>
              <a:rPr lang="en-US" sz="2000"/>
              <a:t>By removing the majority of the features, the team believes we also removed a huge amount of “good” data and allowed the noise to play a more significant role in confounding our models</a:t>
            </a:r>
            <a:endParaRPr sz="2000"/>
          </a:p>
          <a:p>
            <a:pPr indent="0" lvl="0" marL="457200" rtl="0" algn="l">
              <a:lnSpc>
                <a:spcPct val="110000"/>
              </a:lnSpc>
              <a:spcBef>
                <a:spcPts val="0"/>
              </a:spcBef>
              <a:spcAft>
                <a:spcPts val="0"/>
              </a:spcAft>
              <a:buNone/>
            </a:pPr>
            <a:r>
              <a:t/>
            </a:r>
            <a:endParaRPr/>
          </a:p>
          <a:p>
            <a:pPr indent="0" lvl="0" marL="0" rtl="0" algn="l">
              <a:lnSpc>
                <a:spcPct val="110000"/>
              </a:lnSpc>
              <a:spcBef>
                <a:spcPts val="0"/>
              </a:spcBef>
              <a:spcAft>
                <a:spcPts val="0"/>
              </a:spcAft>
              <a:buNone/>
            </a:pPr>
            <a:r>
              <a:t/>
            </a:r>
            <a:endParaRPr/>
          </a:p>
        </p:txBody>
      </p:sp>
      <p:pic>
        <p:nvPicPr>
          <p:cNvPr id="588" name="Google Shape;588;g1050926bbb1_0_239"/>
          <p:cNvPicPr preferRelativeResize="0"/>
          <p:nvPr/>
        </p:nvPicPr>
        <p:blipFill>
          <a:blip r:embed="rId3">
            <a:alphaModFix/>
          </a:blip>
          <a:stretch>
            <a:fillRect/>
          </a:stretch>
        </p:blipFill>
        <p:spPr>
          <a:xfrm>
            <a:off x="10127125" y="0"/>
            <a:ext cx="1958275" cy="785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1050926bbb1_0_256"/>
          <p:cNvSpPr txBox="1"/>
          <p:nvPr>
            <p:ph type="title"/>
          </p:nvPr>
        </p:nvSpPr>
        <p:spPr>
          <a:xfrm>
            <a:off x="913775" y="466117"/>
            <a:ext cx="10364400" cy="159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Technical Area 4: Combining the Two Approaches</a:t>
            </a:r>
            <a:endParaRPr/>
          </a:p>
        </p:txBody>
      </p:sp>
      <p:sp>
        <p:nvSpPr>
          <p:cNvPr id="595" name="Google Shape;595;g1050926bbb1_0_256"/>
          <p:cNvSpPr txBox="1"/>
          <p:nvPr>
            <p:ph idx="1" type="body"/>
          </p:nvPr>
        </p:nvSpPr>
        <p:spPr>
          <a:xfrm>
            <a:off x="485625" y="1874050"/>
            <a:ext cx="9580200" cy="3826500"/>
          </a:xfrm>
          <a:prstGeom prst="rect">
            <a:avLst/>
          </a:prstGeom>
          <a:noFill/>
          <a:ln>
            <a:noFill/>
          </a:ln>
        </p:spPr>
        <p:txBody>
          <a:bodyPr anchorCtr="0" anchor="t" bIns="45700" lIns="91425" spcFirstLastPara="1" rIns="91425" wrap="square" tIns="45700">
            <a:noAutofit/>
          </a:bodyPr>
          <a:lstStyle/>
          <a:p>
            <a:pPr indent="-355600" lvl="0" marL="457200" rtl="0" algn="l">
              <a:lnSpc>
                <a:spcPct val="110000"/>
              </a:lnSpc>
              <a:spcBef>
                <a:spcPts val="0"/>
              </a:spcBef>
              <a:spcAft>
                <a:spcPts val="0"/>
              </a:spcAft>
              <a:buSzPts val="2000"/>
              <a:buChar char="●"/>
            </a:pPr>
            <a:r>
              <a:rPr lang="en-US"/>
              <a:t>Lastly, the team decided to see if </a:t>
            </a:r>
            <a:r>
              <a:rPr lang="en-US"/>
              <a:t>combining</a:t>
            </a:r>
            <a:r>
              <a:rPr lang="en-US"/>
              <a:t> the two approaches and adding Giovanni data to a filtered CALIPSO model would lead to any significant insights</a:t>
            </a:r>
            <a:endParaRPr/>
          </a:p>
          <a:p>
            <a:pPr indent="-342900" lvl="0" marL="457200" rtl="0" algn="l">
              <a:lnSpc>
                <a:spcPct val="110000"/>
              </a:lnSpc>
              <a:spcBef>
                <a:spcPts val="0"/>
              </a:spcBef>
              <a:spcAft>
                <a:spcPts val="0"/>
              </a:spcAft>
              <a:buSzPts val="1800"/>
              <a:buChar char="●"/>
            </a:pPr>
            <a:r>
              <a:rPr lang="en-US"/>
              <a:t>As expected, the models improved slightly in performance but less than previously observed with all 300 CALIPSO features</a:t>
            </a:r>
            <a:endParaRPr/>
          </a:p>
          <a:p>
            <a:pPr indent="-342900" lvl="0" marL="457200" rtl="0" algn="l">
              <a:lnSpc>
                <a:spcPct val="110000"/>
              </a:lnSpc>
              <a:spcBef>
                <a:spcPts val="0"/>
              </a:spcBef>
              <a:spcAft>
                <a:spcPts val="0"/>
              </a:spcAft>
              <a:buSzPts val="1800"/>
              <a:buChar char="●"/>
            </a:pPr>
            <a:r>
              <a:rPr lang="en-US"/>
              <a:t>Overall, t</a:t>
            </a:r>
            <a:r>
              <a:rPr lang="en-US"/>
              <a:t>he addition of new data did improve model performance by roughly 5%, but the team had to directly go against the direction of the NASA team and apply data outside the CALIPSO dataset</a:t>
            </a:r>
            <a:endParaRPr/>
          </a:p>
          <a:p>
            <a:pPr indent="0" lvl="0" marL="0" rtl="0" algn="l">
              <a:lnSpc>
                <a:spcPct val="110000"/>
              </a:lnSpc>
              <a:spcBef>
                <a:spcPts val="0"/>
              </a:spcBef>
              <a:spcAft>
                <a:spcPts val="0"/>
              </a:spcAft>
              <a:buNone/>
            </a:pPr>
            <a:r>
              <a:t/>
            </a:r>
            <a:endParaRPr/>
          </a:p>
          <a:p>
            <a:pPr indent="0" lvl="0" marL="457200" rtl="0" algn="l">
              <a:lnSpc>
                <a:spcPct val="110000"/>
              </a:lnSpc>
              <a:spcBef>
                <a:spcPts val="0"/>
              </a:spcBef>
              <a:spcAft>
                <a:spcPts val="0"/>
              </a:spcAft>
              <a:buNone/>
            </a:pPr>
            <a:r>
              <a:t/>
            </a:r>
            <a:endParaRPr/>
          </a:p>
          <a:p>
            <a:pPr indent="0" lvl="0" marL="0" rtl="0" algn="l">
              <a:lnSpc>
                <a:spcPct val="110000"/>
              </a:lnSpc>
              <a:spcBef>
                <a:spcPts val="0"/>
              </a:spcBef>
              <a:spcAft>
                <a:spcPts val="0"/>
              </a:spcAft>
              <a:buNone/>
            </a:pPr>
            <a:r>
              <a:t/>
            </a:r>
            <a:endParaRPr/>
          </a:p>
        </p:txBody>
      </p:sp>
      <p:pic>
        <p:nvPicPr>
          <p:cNvPr id="596" name="Google Shape;596;g1050926bbb1_0_256"/>
          <p:cNvPicPr preferRelativeResize="0"/>
          <p:nvPr/>
        </p:nvPicPr>
        <p:blipFill>
          <a:blip r:embed="rId3">
            <a:alphaModFix/>
          </a:blip>
          <a:stretch>
            <a:fillRect/>
          </a:stretch>
        </p:blipFill>
        <p:spPr>
          <a:xfrm>
            <a:off x="10127125" y="0"/>
            <a:ext cx="1958275" cy="785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cfb4df11c9_0_9"/>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800"/>
              <a:buNone/>
            </a:pPr>
            <a:r>
              <a:rPr lang="en-US"/>
              <a:t>Technical Area 4: Interpret Trends in a Known Global Region based on Backscatter Alone</a:t>
            </a:r>
            <a:endParaRPr/>
          </a:p>
        </p:txBody>
      </p:sp>
      <p:sp>
        <p:nvSpPr>
          <p:cNvPr id="603" name="Google Shape;603;gcfb4df11c9_0_9"/>
          <p:cNvSpPr txBox="1"/>
          <p:nvPr>
            <p:ph idx="1" type="body"/>
          </p:nvPr>
        </p:nvSpPr>
        <p:spPr>
          <a:xfrm>
            <a:off x="881500" y="2019225"/>
            <a:ext cx="10363800" cy="40221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None/>
            </a:pPr>
            <a:r>
              <a:rPr lang="en-US" sz="1700"/>
              <a:t>Models at a distance filter of </a:t>
            </a:r>
            <a:r>
              <a:rPr b="1" lang="en-US" sz="1700"/>
              <a:t>10m</a:t>
            </a:r>
            <a:r>
              <a:rPr lang="en-US" sz="1700"/>
              <a:t>:</a:t>
            </a:r>
            <a:endParaRPr sz="1700"/>
          </a:p>
          <a:p>
            <a:pPr indent="0" lvl="0" marL="0" rtl="0" algn="l">
              <a:lnSpc>
                <a:spcPct val="120000"/>
              </a:lnSpc>
              <a:spcBef>
                <a:spcPts val="0"/>
              </a:spcBef>
              <a:spcAft>
                <a:spcPts val="0"/>
              </a:spcAft>
              <a:buNone/>
            </a:pPr>
            <a:r>
              <a:t/>
            </a:r>
            <a:endParaRPr/>
          </a:p>
        </p:txBody>
      </p:sp>
      <p:graphicFrame>
        <p:nvGraphicFramePr>
          <p:cNvPr id="604" name="Google Shape;604;gcfb4df11c9_0_9"/>
          <p:cNvGraphicFramePr/>
          <p:nvPr/>
        </p:nvGraphicFramePr>
        <p:xfrm>
          <a:off x="700263" y="2604288"/>
          <a:ext cx="3000000" cy="3000000"/>
        </p:xfrm>
        <a:graphic>
          <a:graphicData uri="http://schemas.openxmlformats.org/drawingml/2006/table">
            <a:tbl>
              <a:tblPr>
                <a:noFill/>
                <a:tableStyleId>{2741213C-72F4-4D8F-B33C-D1D4A8CBA562}</a:tableStyleId>
              </a:tblPr>
              <a:tblGrid>
                <a:gridCol w="2283900"/>
                <a:gridCol w="1032000"/>
                <a:gridCol w="1266925"/>
                <a:gridCol w="1346200"/>
                <a:gridCol w="1282800"/>
                <a:gridCol w="3746275"/>
              </a:tblGrid>
              <a:tr h="770025">
                <a:tc>
                  <a:txBody>
                    <a:bodyPr/>
                    <a:lstStyle/>
                    <a:p>
                      <a:pPr indent="0" lvl="0" marL="0" marR="0" rtl="0" algn="l">
                        <a:lnSpc>
                          <a:spcPct val="100000"/>
                        </a:lnSpc>
                        <a:spcBef>
                          <a:spcPts val="0"/>
                        </a:spcBef>
                        <a:spcAft>
                          <a:spcPts val="0"/>
                        </a:spcAft>
                        <a:buNone/>
                      </a:pPr>
                      <a:r>
                        <a:rPr lang="en-US" sz="1300">
                          <a:solidFill>
                            <a:schemeClr val="lt1"/>
                          </a:solidFill>
                        </a:rPr>
                        <a:t>Model</a:t>
                      </a:r>
                      <a:endParaRPr sz="13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l">
                        <a:lnSpc>
                          <a:spcPct val="100000"/>
                        </a:lnSpc>
                        <a:spcBef>
                          <a:spcPts val="0"/>
                        </a:spcBef>
                        <a:spcAft>
                          <a:spcPts val="0"/>
                        </a:spcAft>
                        <a:buNone/>
                      </a:pPr>
                      <a:r>
                        <a:rPr lang="en-US" sz="1300">
                          <a:solidFill>
                            <a:schemeClr val="lt1"/>
                          </a:solidFill>
                        </a:rPr>
                        <a:t>Full Model Accuracy</a:t>
                      </a:r>
                      <a:endParaRPr sz="13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l">
                        <a:lnSpc>
                          <a:spcPct val="100000"/>
                        </a:lnSpc>
                        <a:spcBef>
                          <a:spcPts val="0"/>
                        </a:spcBef>
                        <a:spcAft>
                          <a:spcPts val="0"/>
                        </a:spcAft>
                        <a:buNone/>
                      </a:pPr>
                      <a:r>
                        <a:rPr lang="en-US" sz="1300">
                          <a:solidFill>
                            <a:schemeClr val="lt1"/>
                          </a:solidFill>
                        </a:rPr>
                        <a:t>23 Features Accuracy</a:t>
                      </a:r>
                      <a:endParaRPr sz="13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l">
                        <a:lnSpc>
                          <a:spcPct val="100000"/>
                        </a:lnSpc>
                        <a:spcBef>
                          <a:spcPts val="0"/>
                        </a:spcBef>
                        <a:spcAft>
                          <a:spcPts val="0"/>
                        </a:spcAft>
                        <a:buNone/>
                      </a:pPr>
                      <a:r>
                        <a:rPr lang="en-US" sz="1300">
                          <a:solidFill>
                            <a:schemeClr val="lt1"/>
                          </a:solidFill>
                        </a:rPr>
                        <a:t>Full + Giovanni</a:t>
                      </a:r>
                      <a:endParaRPr sz="13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l">
                        <a:lnSpc>
                          <a:spcPct val="100000"/>
                        </a:lnSpc>
                        <a:spcBef>
                          <a:spcPts val="0"/>
                        </a:spcBef>
                        <a:spcAft>
                          <a:spcPts val="0"/>
                        </a:spcAft>
                        <a:buNone/>
                      </a:pPr>
                      <a:r>
                        <a:rPr lang="en-US" sz="1300">
                          <a:solidFill>
                            <a:schemeClr val="lt1"/>
                          </a:solidFill>
                        </a:rPr>
                        <a:t>23 Features + GIovanni</a:t>
                      </a:r>
                      <a:endParaRPr sz="13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l">
                        <a:lnSpc>
                          <a:spcPct val="100000"/>
                        </a:lnSpc>
                        <a:spcBef>
                          <a:spcPts val="0"/>
                        </a:spcBef>
                        <a:spcAft>
                          <a:spcPts val="0"/>
                        </a:spcAft>
                        <a:buNone/>
                      </a:pPr>
                      <a:r>
                        <a:rPr lang="en-US" sz="1300">
                          <a:solidFill>
                            <a:schemeClr val="lt1"/>
                          </a:solidFill>
                        </a:rPr>
                        <a:t>Notes</a:t>
                      </a:r>
                      <a:endParaRPr sz="13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gradFill>
                      <a:gsLst>
                        <a:gs pos="0">
                          <a:srgbClr val="4A709E"/>
                        </a:gs>
                        <a:gs pos="100000">
                          <a:srgbClr val="243142"/>
                        </a:gs>
                      </a:gsLst>
                      <a:path path="circle">
                        <a:fillToRect b="50%" l="50%" r="50%" t="50%"/>
                      </a:path>
                      <a:tileRect/>
                    </a:gradFill>
                  </a:tcPr>
                </a:tc>
              </a:tr>
              <a:tr h="1101275">
                <a:tc>
                  <a:txBody>
                    <a:bodyPr/>
                    <a:lstStyle/>
                    <a:p>
                      <a:pPr indent="0" lvl="0" marL="0" rtl="0" algn="l">
                        <a:spcBef>
                          <a:spcPts val="0"/>
                        </a:spcBef>
                        <a:spcAft>
                          <a:spcPts val="0"/>
                        </a:spcAft>
                        <a:buNone/>
                      </a:pPr>
                      <a:r>
                        <a:rPr lang="en-US" sz="1600"/>
                        <a:t>Feed Forward Neural Network</a:t>
                      </a:r>
                      <a:endParaRPr sz="1600"/>
                    </a:p>
                    <a:p>
                      <a:pPr indent="0" lvl="0" marL="0" rtl="0" algn="l">
                        <a:spcBef>
                          <a:spcPts val="0"/>
                        </a:spcBef>
                        <a:spcAft>
                          <a:spcPts val="0"/>
                        </a:spcAft>
                        <a:buNone/>
                      </a:pPr>
                      <a:r>
                        <a:t/>
                      </a:r>
                      <a:endParaRPr sz="1600"/>
                    </a:p>
                  </a:txBody>
                  <a:tcPr marT="9525" marB="91425" marR="9525" marL="9525" anchor="b">
                    <a:lnL cap="flat" cmpd="sng" w="126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68.63</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65.51</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76.16</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N/A</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rowSpan="4">
                  <a:txBody>
                    <a:bodyPr/>
                    <a:lstStyle/>
                    <a:p>
                      <a:pPr indent="0" lvl="0" marL="0" rtl="0" algn="l">
                        <a:lnSpc>
                          <a:spcPct val="115000"/>
                        </a:lnSpc>
                        <a:spcBef>
                          <a:spcPts val="0"/>
                        </a:spcBef>
                        <a:spcAft>
                          <a:spcPts val="0"/>
                        </a:spcAft>
                        <a:buNone/>
                      </a:pPr>
                      <a:r>
                        <a:rPr lang="en-US" sz="1700">
                          <a:latin typeface="Calibri"/>
                          <a:ea typeface="Calibri"/>
                          <a:cs typeface="Calibri"/>
                          <a:sym typeface="Calibri"/>
                        </a:rPr>
                        <a:t>Across all models and methods, the best </a:t>
                      </a:r>
                      <a:r>
                        <a:rPr b="1" lang="en-US" sz="1700">
                          <a:latin typeface="Calibri"/>
                          <a:ea typeface="Calibri"/>
                          <a:cs typeface="Calibri"/>
                          <a:sym typeface="Calibri"/>
                        </a:rPr>
                        <a:t>accuracy achieved is </a:t>
                      </a:r>
                      <a:r>
                        <a:rPr b="1" lang="en-US" sz="1900">
                          <a:solidFill>
                            <a:schemeClr val="dk1"/>
                          </a:solidFill>
                          <a:latin typeface="Calibri"/>
                          <a:ea typeface="Calibri"/>
                          <a:cs typeface="Calibri"/>
                          <a:sym typeface="Calibri"/>
                        </a:rPr>
                        <a:t>77.67</a:t>
                      </a:r>
                      <a:r>
                        <a:rPr b="1" lang="en-US" sz="1700">
                          <a:latin typeface="Calibri"/>
                          <a:ea typeface="Calibri"/>
                          <a:cs typeface="Calibri"/>
                          <a:sym typeface="Calibri"/>
                        </a:rPr>
                        <a:t>%</a:t>
                      </a:r>
                      <a:endParaRPr b="1" sz="1700">
                        <a:latin typeface="Calibri"/>
                        <a:ea typeface="Calibri"/>
                        <a:cs typeface="Calibri"/>
                        <a:sym typeface="Calibri"/>
                      </a:endParaRPr>
                    </a:p>
                    <a:p>
                      <a:pPr indent="0" lvl="0" marL="0" rtl="0" algn="l">
                        <a:lnSpc>
                          <a:spcPct val="115000"/>
                        </a:lnSpc>
                        <a:spcBef>
                          <a:spcPts val="0"/>
                        </a:spcBef>
                        <a:spcAft>
                          <a:spcPts val="0"/>
                        </a:spcAft>
                        <a:buNone/>
                      </a:pPr>
                      <a:r>
                        <a:t/>
                      </a:r>
                      <a:endParaRPr sz="1700">
                        <a:latin typeface="Calibri"/>
                        <a:ea typeface="Calibri"/>
                        <a:cs typeface="Calibri"/>
                        <a:sym typeface="Calibri"/>
                      </a:endParaRPr>
                    </a:p>
                    <a:p>
                      <a:pPr indent="0" lvl="0" marL="0" rtl="0" algn="l">
                        <a:lnSpc>
                          <a:spcPct val="115000"/>
                        </a:lnSpc>
                        <a:spcBef>
                          <a:spcPts val="0"/>
                        </a:spcBef>
                        <a:spcAft>
                          <a:spcPts val="0"/>
                        </a:spcAft>
                        <a:buNone/>
                      </a:pPr>
                      <a:r>
                        <a:rPr lang="en-US" sz="1700">
                          <a:latin typeface="Calibri"/>
                          <a:ea typeface="Calibri"/>
                          <a:cs typeface="Calibri"/>
                          <a:sym typeface="Calibri"/>
                        </a:rPr>
                        <a:t>Limitations on the CALIPSO reflectance data severely hurt model performance</a:t>
                      </a:r>
                      <a:endParaRPr sz="17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1"/>
                    </a:solidFill>
                  </a:tcPr>
                </a:tc>
              </a:tr>
              <a:tr h="784200">
                <a:tc>
                  <a:txBody>
                    <a:bodyPr/>
                    <a:lstStyle/>
                    <a:p>
                      <a:pPr indent="0" lvl="0" marL="0" rtl="0" algn="l">
                        <a:spcBef>
                          <a:spcPts val="0"/>
                        </a:spcBef>
                        <a:spcAft>
                          <a:spcPts val="0"/>
                        </a:spcAft>
                        <a:buNone/>
                      </a:pPr>
                      <a:r>
                        <a:rPr lang="en-US" sz="1600">
                          <a:solidFill>
                            <a:schemeClr val="dk1"/>
                          </a:solidFill>
                        </a:rPr>
                        <a:t>1D CNN</a:t>
                      </a:r>
                      <a:endParaRPr sz="1600">
                        <a:solidFill>
                          <a:schemeClr val="dk1"/>
                        </a:solidFill>
                      </a:endParaRPr>
                    </a:p>
                    <a:p>
                      <a:pPr indent="0" lvl="0" marL="0" rtl="0" algn="l">
                        <a:spcBef>
                          <a:spcPts val="0"/>
                        </a:spcBef>
                        <a:spcAft>
                          <a:spcPts val="0"/>
                        </a:spcAft>
                        <a:buNone/>
                      </a:pPr>
                      <a:r>
                        <a:t/>
                      </a:r>
                      <a:endParaRPr sz="1600"/>
                    </a:p>
                  </a:txBody>
                  <a:tcPr marT="9525" marB="91425" marR="9525" marL="9525" anchor="b">
                    <a:lnL cap="flat" cmpd="sng" w="126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75.31</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66.78</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N/A</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N/A</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vMerge="1"/>
              </a:tr>
              <a:tr h="784200">
                <a:tc>
                  <a:txBody>
                    <a:bodyPr/>
                    <a:lstStyle/>
                    <a:p>
                      <a:pPr indent="0" lvl="0" marL="0" rtl="0" algn="l">
                        <a:spcBef>
                          <a:spcPts val="0"/>
                        </a:spcBef>
                        <a:spcAft>
                          <a:spcPts val="0"/>
                        </a:spcAft>
                        <a:buNone/>
                      </a:pPr>
                      <a:r>
                        <a:rPr lang="en-US" sz="1600">
                          <a:solidFill>
                            <a:schemeClr val="dk1"/>
                          </a:solidFill>
                        </a:rPr>
                        <a:t>Logistic Regression</a:t>
                      </a:r>
                      <a:endParaRPr sz="1600">
                        <a:solidFill>
                          <a:schemeClr val="dk1"/>
                        </a:solidFill>
                      </a:endParaRPr>
                    </a:p>
                    <a:p>
                      <a:pPr indent="0" lvl="0" marL="0" rtl="0" algn="l">
                        <a:spcBef>
                          <a:spcPts val="0"/>
                        </a:spcBef>
                        <a:spcAft>
                          <a:spcPts val="0"/>
                        </a:spcAft>
                        <a:buNone/>
                      </a:pPr>
                      <a:r>
                        <a:t/>
                      </a:r>
                      <a:endParaRPr sz="1600"/>
                    </a:p>
                  </a:txBody>
                  <a:tcPr marT="9525" marB="91425" marR="9525" marL="9525" anchor="b">
                    <a:lnL cap="flat" cmpd="sng" w="126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53.65</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49.72</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66.27</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56.27</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vMerge="1"/>
              </a:tr>
              <a:tr h="467100">
                <a:tc>
                  <a:txBody>
                    <a:bodyPr/>
                    <a:lstStyle/>
                    <a:p>
                      <a:pPr indent="0" lvl="0" marL="0" rtl="0" algn="l">
                        <a:spcBef>
                          <a:spcPts val="0"/>
                        </a:spcBef>
                        <a:spcAft>
                          <a:spcPts val="0"/>
                        </a:spcAft>
                        <a:buNone/>
                      </a:pPr>
                      <a:r>
                        <a:rPr lang="en-US" sz="1600">
                          <a:solidFill>
                            <a:schemeClr val="dk1"/>
                          </a:solidFill>
                        </a:rPr>
                        <a:t>Random Forest</a:t>
                      </a:r>
                      <a:endParaRPr sz="1600"/>
                    </a:p>
                  </a:txBody>
                  <a:tcPr marT="9525" marB="91425" marR="9525" marL="9525" anchor="b">
                    <a:lnL cap="flat" cmpd="sng" w="126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60.75</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58.55</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69.17</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66.68</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vMerge="1"/>
              </a:tr>
            </a:tbl>
          </a:graphicData>
        </a:graphic>
      </p:graphicFrame>
      <p:pic>
        <p:nvPicPr>
          <p:cNvPr id="605" name="Google Shape;605;gcfb4df11c9_0_9"/>
          <p:cNvPicPr preferRelativeResize="0"/>
          <p:nvPr/>
        </p:nvPicPr>
        <p:blipFill>
          <a:blip r:embed="rId3">
            <a:alphaModFix/>
          </a:blip>
          <a:stretch>
            <a:fillRect/>
          </a:stretch>
        </p:blipFill>
        <p:spPr>
          <a:xfrm>
            <a:off x="10127125" y="0"/>
            <a:ext cx="1958275" cy="785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g1050926bbb1_1_235"/>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800"/>
              <a:buNone/>
            </a:pPr>
            <a:r>
              <a:rPr lang="en-US"/>
              <a:t>Technical Area 4: Interpret Trends in a Known Global Region based on Backscatter Alone</a:t>
            </a:r>
            <a:endParaRPr/>
          </a:p>
        </p:txBody>
      </p:sp>
      <p:sp>
        <p:nvSpPr>
          <p:cNvPr id="612" name="Google Shape;612;g1050926bbb1_1_235"/>
          <p:cNvSpPr txBox="1"/>
          <p:nvPr>
            <p:ph idx="1" type="body"/>
          </p:nvPr>
        </p:nvSpPr>
        <p:spPr>
          <a:xfrm>
            <a:off x="881500" y="2019225"/>
            <a:ext cx="10363800" cy="40221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None/>
            </a:pPr>
            <a:r>
              <a:rPr lang="en-US" sz="1700"/>
              <a:t>Models at a distance filter of </a:t>
            </a:r>
            <a:r>
              <a:rPr b="1" lang="en-US" sz="1700"/>
              <a:t>50m:</a:t>
            </a:r>
            <a:endParaRPr b="1" sz="1700"/>
          </a:p>
          <a:p>
            <a:pPr indent="0" lvl="0" marL="0" rtl="0" algn="l">
              <a:lnSpc>
                <a:spcPct val="120000"/>
              </a:lnSpc>
              <a:spcBef>
                <a:spcPts val="0"/>
              </a:spcBef>
              <a:spcAft>
                <a:spcPts val="0"/>
              </a:spcAft>
              <a:buNone/>
            </a:pPr>
            <a:r>
              <a:t/>
            </a:r>
            <a:endParaRPr/>
          </a:p>
        </p:txBody>
      </p:sp>
      <p:graphicFrame>
        <p:nvGraphicFramePr>
          <p:cNvPr id="613" name="Google Shape;613;g1050926bbb1_1_235"/>
          <p:cNvGraphicFramePr/>
          <p:nvPr/>
        </p:nvGraphicFramePr>
        <p:xfrm>
          <a:off x="670988" y="2565938"/>
          <a:ext cx="3000000" cy="3000000"/>
        </p:xfrm>
        <a:graphic>
          <a:graphicData uri="http://schemas.openxmlformats.org/drawingml/2006/table">
            <a:tbl>
              <a:tblPr>
                <a:noFill/>
                <a:tableStyleId>{2741213C-72F4-4D8F-B33C-D1D4A8CBA562}</a:tableStyleId>
              </a:tblPr>
              <a:tblGrid>
                <a:gridCol w="2306150"/>
                <a:gridCol w="987600"/>
                <a:gridCol w="1212425"/>
                <a:gridCol w="1288300"/>
                <a:gridCol w="1227600"/>
                <a:gridCol w="3891825"/>
              </a:tblGrid>
              <a:tr h="782625">
                <a:tc>
                  <a:txBody>
                    <a:bodyPr/>
                    <a:lstStyle/>
                    <a:p>
                      <a:pPr indent="0" lvl="0" marL="0" marR="0" rtl="0" algn="l">
                        <a:lnSpc>
                          <a:spcPct val="100000"/>
                        </a:lnSpc>
                        <a:spcBef>
                          <a:spcPts val="0"/>
                        </a:spcBef>
                        <a:spcAft>
                          <a:spcPts val="0"/>
                        </a:spcAft>
                        <a:buNone/>
                      </a:pPr>
                      <a:r>
                        <a:rPr lang="en-US" sz="1300">
                          <a:solidFill>
                            <a:schemeClr val="lt1"/>
                          </a:solidFill>
                        </a:rPr>
                        <a:t>Model</a:t>
                      </a:r>
                      <a:endParaRPr sz="13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l">
                        <a:lnSpc>
                          <a:spcPct val="100000"/>
                        </a:lnSpc>
                        <a:spcBef>
                          <a:spcPts val="0"/>
                        </a:spcBef>
                        <a:spcAft>
                          <a:spcPts val="0"/>
                        </a:spcAft>
                        <a:buNone/>
                      </a:pPr>
                      <a:r>
                        <a:rPr lang="en-US" sz="1300">
                          <a:solidFill>
                            <a:schemeClr val="lt1"/>
                          </a:solidFill>
                        </a:rPr>
                        <a:t>Full Model Accuracy</a:t>
                      </a:r>
                      <a:endParaRPr sz="13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l">
                        <a:lnSpc>
                          <a:spcPct val="100000"/>
                        </a:lnSpc>
                        <a:spcBef>
                          <a:spcPts val="0"/>
                        </a:spcBef>
                        <a:spcAft>
                          <a:spcPts val="0"/>
                        </a:spcAft>
                        <a:buNone/>
                      </a:pPr>
                      <a:r>
                        <a:rPr lang="en-US" sz="1300">
                          <a:solidFill>
                            <a:schemeClr val="lt1"/>
                          </a:solidFill>
                        </a:rPr>
                        <a:t>23 Features Accuracy</a:t>
                      </a:r>
                      <a:endParaRPr sz="13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l">
                        <a:lnSpc>
                          <a:spcPct val="100000"/>
                        </a:lnSpc>
                        <a:spcBef>
                          <a:spcPts val="0"/>
                        </a:spcBef>
                        <a:spcAft>
                          <a:spcPts val="0"/>
                        </a:spcAft>
                        <a:buNone/>
                      </a:pPr>
                      <a:r>
                        <a:rPr lang="en-US" sz="1300">
                          <a:solidFill>
                            <a:schemeClr val="lt1"/>
                          </a:solidFill>
                        </a:rPr>
                        <a:t>Full + Giovanni</a:t>
                      </a:r>
                      <a:endParaRPr sz="13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l">
                        <a:lnSpc>
                          <a:spcPct val="100000"/>
                        </a:lnSpc>
                        <a:spcBef>
                          <a:spcPts val="0"/>
                        </a:spcBef>
                        <a:spcAft>
                          <a:spcPts val="0"/>
                        </a:spcAft>
                        <a:buNone/>
                      </a:pPr>
                      <a:r>
                        <a:rPr lang="en-US" sz="1300">
                          <a:solidFill>
                            <a:schemeClr val="lt1"/>
                          </a:solidFill>
                        </a:rPr>
                        <a:t>23 Features + GIovanni</a:t>
                      </a:r>
                      <a:endParaRPr sz="13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l">
                        <a:lnSpc>
                          <a:spcPct val="100000"/>
                        </a:lnSpc>
                        <a:spcBef>
                          <a:spcPts val="0"/>
                        </a:spcBef>
                        <a:spcAft>
                          <a:spcPts val="0"/>
                        </a:spcAft>
                        <a:buNone/>
                      </a:pPr>
                      <a:r>
                        <a:rPr lang="en-US" sz="1300">
                          <a:solidFill>
                            <a:schemeClr val="lt1"/>
                          </a:solidFill>
                        </a:rPr>
                        <a:t>Notes</a:t>
                      </a:r>
                      <a:endParaRPr sz="13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gradFill>
                      <a:gsLst>
                        <a:gs pos="0">
                          <a:srgbClr val="4A709E"/>
                        </a:gs>
                        <a:gs pos="100000">
                          <a:srgbClr val="243142"/>
                        </a:gs>
                      </a:gsLst>
                      <a:path path="circle">
                        <a:fillToRect b="50%" l="50%" r="50%" t="50%"/>
                      </a:path>
                      <a:tileRect/>
                    </a:gradFill>
                  </a:tcPr>
                </a:tc>
              </a:tr>
              <a:tr h="1119300">
                <a:tc>
                  <a:txBody>
                    <a:bodyPr/>
                    <a:lstStyle/>
                    <a:p>
                      <a:pPr indent="0" lvl="0" marL="0" rtl="0" algn="l">
                        <a:spcBef>
                          <a:spcPts val="0"/>
                        </a:spcBef>
                        <a:spcAft>
                          <a:spcPts val="0"/>
                        </a:spcAft>
                        <a:buNone/>
                      </a:pPr>
                      <a:r>
                        <a:rPr lang="en-US" sz="1600"/>
                        <a:t>Feed Forward Neural Network</a:t>
                      </a:r>
                      <a:endParaRPr sz="1600"/>
                    </a:p>
                    <a:p>
                      <a:pPr indent="0" lvl="0" marL="0" rtl="0" algn="l">
                        <a:spcBef>
                          <a:spcPts val="0"/>
                        </a:spcBef>
                        <a:spcAft>
                          <a:spcPts val="0"/>
                        </a:spcAft>
                        <a:buNone/>
                      </a:pPr>
                      <a:r>
                        <a:t/>
                      </a:r>
                      <a:endParaRPr sz="1600"/>
                    </a:p>
                  </a:txBody>
                  <a:tcPr marT="9525" marB="91425" marR="9525" marL="9525" anchor="b">
                    <a:lnL cap="flat" cmpd="sng" w="126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72.85</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66.40</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74.82</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N/A</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rowSpan="4">
                  <a:txBody>
                    <a:bodyPr/>
                    <a:lstStyle/>
                    <a:p>
                      <a:pPr indent="0" lvl="0" marL="0" rtl="0" algn="l">
                        <a:lnSpc>
                          <a:spcPct val="115000"/>
                        </a:lnSpc>
                        <a:spcBef>
                          <a:spcPts val="0"/>
                        </a:spcBef>
                        <a:spcAft>
                          <a:spcPts val="0"/>
                        </a:spcAft>
                        <a:buClr>
                          <a:schemeClr val="dk1"/>
                        </a:buClr>
                        <a:buSzPts val="1100"/>
                        <a:buFont typeface="Arial"/>
                        <a:buNone/>
                      </a:pPr>
                      <a:r>
                        <a:rPr lang="en-US" sz="1700">
                          <a:solidFill>
                            <a:schemeClr val="dk1"/>
                          </a:solidFill>
                          <a:latin typeface="Calibri"/>
                          <a:ea typeface="Calibri"/>
                          <a:cs typeface="Calibri"/>
                          <a:sym typeface="Calibri"/>
                        </a:rPr>
                        <a:t>Across all models and methods, the best </a:t>
                      </a:r>
                      <a:r>
                        <a:rPr b="1" lang="en-US" sz="1700">
                          <a:solidFill>
                            <a:schemeClr val="dk1"/>
                          </a:solidFill>
                          <a:latin typeface="Calibri"/>
                          <a:ea typeface="Calibri"/>
                          <a:cs typeface="Calibri"/>
                          <a:sym typeface="Calibri"/>
                        </a:rPr>
                        <a:t>accuracy achieved is </a:t>
                      </a:r>
                      <a:r>
                        <a:rPr b="1" lang="en-US" sz="1900">
                          <a:solidFill>
                            <a:schemeClr val="dk1"/>
                          </a:solidFill>
                          <a:latin typeface="Calibri"/>
                          <a:ea typeface="Calibri"/>
                          <a:cs typeface="Calibri"/>
                          <a:sym typeface="Calibri"/>
                        </a:rPr>
                        <a:t>77.67</a:t>
                      </a:r>
                      <a:r>
                        <a:rPr b="1" lang="en-US" sz="1700">
                          <a:solidFill>
                            <a:schemeClr val="dk1"/>
                          </a:solidFill>
                          <a:latin typeface="Calibri"/>
                          <a:ea typeface="Calibri"/>
                          <a:cs typeface="Calibri"/>
                          <a:sym typeface="Calibri"/>
                        </a:rPr>
                        <a:t>%</a:t>
                      </a:r>
                      <a:endParaRPr sz="1700">
                        <a:latin typeface="Calibri"/>
                        <a:ea typeface="Calibri"/>
                        <a:cs typeface="Calibri"/>
                        <a:sym typeface="Calibri"/>
                      </a:endParaRPr>
                    </a:p>
                    <a:p>
                      <a:pPr indent="0" lvl="0" marL="0" rtl="0" algn="l">
                        <a:lnSpc>
                          <a:spcPct val="115000"/>
                        </a:lnSpc>
                        <a:spcBef>
                          <a:spcPts val="0"/>
                        </a:spcBef>
                        <a:spcAft>
                          <a:spcPts val="0"/>
                        </a:spcAft>
                        <a:buNone/>
                      </a:pPr>
                      <a:r>
                        <a:t/>
                      </a:r>
                      <a:endParaRPr sz="1700">
                        <a:latin typeface="Calibri"/>
                        <a:ea typeface="Calibri"/>
                        <a:cs typeface="Calibri"/>
                        <a:sym typeface="Calibri"/>
                      </a:endParaRPr>
                    </a:p>
                    <a:p>
                      <a:pPr indent="0" lvl="0" marL="0" rtl="0" algn="l">
                        <a:lnSpc>
                          <a:spcPct val="115000"/>
                        </a:lnSpc>
                        <a:spcBef>
                          <a:spcPts val="0"/>
                        </a:spcBef>
                        <a:spcAft>
                          <a:spcPts val="0"/>
                        </a:spcAft>
                        <a:buNone/>
                      </a:pPr>
                      <a:r>
                        <a:rPr lang="en-US" sz="1700">
                          <a:latin typeface="Calibri"/>
                          <a:ea typeface="Calibri"/>
                          <a:cs typeface="Calibri"/>
                          <a:sym typeface="Calibri"/>
                        </a:rPr>
                        <a:t>Limitations on the CALIPSO reflectance data severely hurt model performance</a:t>
                      </a:r>
                      <a:endParaRPr sz="17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1"/>
                    </a:solidFill>
                  </a:tcPr>
                </a:tc>
              </a:tr>
              <a:tr h="797050">
                <a:tc>
                  <a:txBody>
                    <a:bodyPr/>
                    <a:lstStyle/>
                    <a:p>
                      <a:pPr indent="0" lvl="0" marL="0" rtl="0" algn="l">
                        <a:spcBef>
                          <a:spcPts val="0"/>
                        </a:spcBef>
                        <a:spcAft>
                          <a:spcPts val="0"/>
                        </a:spcAft>
                        <a:buClr>
                          <a:schemeClr val="dk1"/>
                        </a:buClr>
                        <a:buSzPts val="1100"/>
                        <a:buFont typeface="Arial"/>
                        <a:buNone/>
                      </a:pPr>
                      <a:r>
                        <a:rPr lang="en-US" sz="1600">
                          <a:solidFill>
                            <a:schemeClr val="dk1"/>
                          </a:solidFill>
                        </a:rPr>
                        <a:t>1D CNN</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p>
                  </a:txBody>
                  <a:tcPr marT="9525" marB="91425" marR="9525" marL="9525" anchor="b">
                    <a:lnL cap="flat" cmpd="sng" w="126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75.38</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69.49</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N/A</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N/A</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vMerge="1"/>
              </a:tr>
              <a:tr h="797050">
                <a:tc>
                  <a:txBody>
                    <a:bodyPr/>
                    <a:lstStyle/>
                    <a:p>
                      <a:pPr indent="0" lvl="0" marL="0" rtl="0" algn="l">
                        <a:spcBef>
                          <a:spcPts val="0"/>
                        </a:spcBef>
                        <a:spcAft>
                          <a:spcPts val="0"/>
                        </a:spcAft>
                        <a:buClr>
                          <a:schemeClr val="dk1"/>
                        </a:buClr>
                        <a:buSzPts val="1100"/>
                        <a:buFont typeface="Arial"/>
                        <a:buNone/>
                      </a:pPr>
                      <a:r>
                        <a:rPr lang="en-US" sz="1600">
                          <a:solidFill>
                            <a:schemeClr val="dk1"/>
                          </a:solidFill>
                        </a:rPr>
                        <a:t>Logistic Regression</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p>
                  </a:txBody>
                  <a:tcPr marT="9525" marB="91425" marR="9525" marL="9525" anchor="b">
                    <a:lnL cap="flat" cmpd="sng" w="126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51.11</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51.11</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64.61</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53.60</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vMerge="1"/>
              </a:tr>
              <a:tr h="474750">
                <a:tc>
                  <a:txBody>
                    <a:bodyPr/>
                    <a:lstStyle/>
                    <a:p>
                      <a:pPr indent="0" lvl="0" marL="0" rtl="0" algn="l">
                        <a:spcBef>
                          <a:spcPts val="0"/>
                        </a:spcBef>
                        <a:spcAft>
                          <a:spcPts val="0"/>
                        </a:spcAft>
                        <a:buClr>
                          <a:schemeClr val="dk1"/>
                        </a:buClr>
                        <a:buSzPts val="1100"/>
                        <a:buFont typeface="Arial"/>
                        <a:buNone/>
                      </a:pPr>
                      <a:r>
                        <a:rPr lang="en-US" sz="1600">
                          <a:solidFill>
                            <a:schemeClr val="dk1"/>
                          </a:solidFill>
                        </a:rPr>
                        <a:t>Random Forest</a:t>
                      </a:r>
                      <a:endParaRPr sz="1600"/>
                    </a:p>
                  </a:txBody>
                  <a:tcPr marT="9525" marB="91425" marR="9525" marL="9525" anchor="b">
                    <a:lnL cap="flat" cmpd="sng" w="126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59.88</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58.07</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69.41</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68.94</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vMerge="1"/>
              </a:tr>
            </a:tbl>
          </a:graphicData>
        </a:graphic>
      </p:graphicFrame>
      <p:pic>
        <p:nvPicPr>
          <p:cNvPr id="614" name="Google Shape;614;g1050926bbb1_1_235"/>
          <p:cNvPicPr preferRelativeResize="0"/>
          <p:nvPr/>
        </p:nvPicPr>
        <p:blipFill>
          <a:blip r:embed="rId3">
            <a:alphaModFix/>
          </a:blip>
          <a:stretch>
            <a:fillRect/>
          </a:stretch>
        </p:blipFill>
        <p:spPr>
          <a:xfrm>
            <a:off x="10127125" y="0"/>
            <a:ext cx="1958275" cy="785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104ae16b8c5_1_150"/>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800"/>
              <a:buFont typeface="Arial"/>
              <a:buNone/>
            </a:pPr>
            <a:r>
              <a:rPr lang="en-US"/>
              <a:t>Introduction: Technical Areas</a:t>
            </a:r>
            <a:endParaRPr/>
          </a:p>
        </p:txBody>
      </p:sp>
      <p:sp>
        <p:nvSpPr>
          <p:cNvPr id="205" name="Google Shape;205;g104ae16b8c5_1_150"/>
          <p:cNvSpPr txBox="1"/>
          <p:nvPr/>
        </p:nvSpPr>
        <p:spPr>
          <a:xfrm>
            <a:off x="157475" y="4292125"/>
            <a:ext cx="11876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a:t> </a:t>
            </a:r>
            <a:endParaRPr/>
          </a:p>
        </p:txBody>
      </p:sp>
      <p:graphicFrame>
        <p:nvGraphicFramePr>
          <p:cNvPr id="206" name="Google Shape;206;g104ae16b8c5_1_150"/>
          <p:cNvGraphicFramePr/>
          <p:nvPr/>
        </p:nvGraphicFramePr>
        <p:xfrm>
          <a:off x="593250" y="1896050"/>
          <a:ext cx="3000000" cy="3000000"/>
        </p:xfrm>
        <a:graphic>
          <a:graphicData uri="http://schemas.openxmlformats.org/drawingml/2006/table">
            <a:tbl>
              <a:tblPr>
                <a:noFill/>
                <a:tableStyleId>{2741213C-72F4-4D8F-B33C-D1D4A8CBA562}</a:tableStyleId>
              </a:tblPr>
              <a:tblGrid>
                <a:gridCol w="2979150"/>
                <a:gridCol w="4432375"/>
                <a:gridCol w="3593950"/>
              </a:tblGrid>
              <a:tr h="367200">
                <a:tc>
                  <a:txBody>
                    <a:bodyPr/>
                    <a:lstStyle/>
                    <a:p>
                      <a:pPr indent="0" lvl="0" marL="0" marR="0" rtl="0" algn="l">
                        <a:lnSpc>
                          <a:spcPct val="100000"/>
                        </a:lnSpc>
                        <a:spcBef>
                          <a:spcPts val="0"/>
                        </a:spcBef>
                        <a:spcAft>
                          <a:spcPts val="0"/>
                        </a:spcAft>
                        <a:buClr>
                          <a:srgbClr val="000000"/>
                        </a:buClr>
                        <a:buSzPts val="1400"/>
                        <a:buFont typeface="Arial"/>
                        <a:buNone/>
                      </a:pPr>
                      <a:r>
                        <a:rPr lang="en-US" sz="1600">
                          <a:solidFill>
                            <a:schemeClr val="lt1"/>
                          </a:solidFill>
                          <a:latin typeface="Twentieth Century"/>
                          <a:ea typeface="Twentieth Century"/>
                          <a:cs typeface="Twentieth Century"/>
                          <a:sym typeface="Twentieth Century"/>
                        </a:rPr>
                        <a:t>Technical Area</a:t>
                      </a:r>
                      <a:endParaRPr sz="1600" u="none" cap="none" strike="noStrike">
                        <a:solidFill>
                          <a:schemeClr val="lt1"/>
                        </a:solidFill>
                        <a:latin typeface="Twentieth Century"/>
                        <a:ea typeface="Twentieth Century"/>
                        <a:cs typeface="Twentieth Century"/>
                        <a:sym typeface="Twentieth Century"/>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l">
                        <a:lnSpc>
                          <a:spcPct val="100000"/>
                        </a:lnSpc>
                        <a:spcBef>
                          <a:spcPts val="0"/>
                        </a:spcBef>
                        <a:spcAft>
                          <a:spcPts val="0"/>
                        </a:spcAft>
                        <a:buNone/>
                      </a:pPr>
                      <a:r>
                        <a:rPr lang="en-US" sz="1600">
                          <a:solidFill>
                            <a:schemeClr val="lt1"/>
                          </a:solidFill>
                          <a:latin typeface="Twentieth Century"/>
                          <a:ea typeface="Twentieth Century"/>
                          <a:cs typeface="Twentieth Century"/>
                          <a:sym typeface="Twentieth Century"/>
                        </a:rPr>
                        <a:t>Task</a:t>
                      </a:r>
                      <a:endParaRPr sz="1600" u="none" cap="none" strike="noStrike">
                        <a:solidFill>
                          <a:schemeClr val="lt1"/>
                        </a:solidFill>
                        <a:latin typeface="Twentieth Century"/>
                        <a:ea typeface="Twentieth Century"/>
                        <a:cs typeface="Twentieth Century"/>
                        <a:sym typeface="Twentieth Century"/>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a:solidFill>
                            <a:schemeClr val="lt1"/>
                          </a:solidFill>
                          <a:latin typeface="Twentieth Century"/>
                          <a:ea typeface="Twentieth Century"/>
                          <a:cs typeface="Twentieth Century"/>
                          <a:sym typeface="Twentieth Century"/>
                        </a:rPr>
                        <a:t>Challenges</a:t>
                      </a:r>
                      <a:endParaRPr sz="1600" u="none" cap="none" strike="noStrike">
                        <a:solidFill>
                          <a:schemeClr val="lt1"/>
                        </a:solidFill>
                        <a:latin typeface="Twentieth Century"/>
                        <a:ea typeface="Twentieth Century"/>
                        <a:cs typeface="Twentieth Century"/>
                        <a:sym typeface="Twentieth Century"/>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r>
              <a:tr h="994050">
                <a:tc>
                  <a:txBody>
                    <a:bodyPr/>
                    <a:lstStyle/>
                    <a:p>
                      <a:pPr indent="0" lvl="0" marL="0" marR="0" rtl="0" algn="l">
                        <a:lnSpc>
                          <a:spcPct val="100000"/>
                        </a:lnSpc>
                        <a:spcBef>
                          <a:spcPts val="0"/>
                        </a:spcBef>
                        <a:spcAft>
                          <a:spcPts val="0"/>
                        </a:spcAft>
                        <a:buNone/>
                      </a:pPr>
                      <a:r>
                        <a:rPr lang="en-US" sz="1600">
                          <a:latin typeface="Twentieth Century"/>
                          <a:ea typeface="Twentieth Century"/>
                          <a:cs typeface="Twentieth Century"/>
                          <a:sym typeface="Twentieth Century"/>
                        </a:rPr>
                        <a:t>1. </a:t>
                      </a:r>
                      <a:r>
                        <a:rPr b="1" lang="en-US" sz="1600">
                          <a:latin typeface="Twentieth Century"/>
                          <a:ea typeface="Twentieth Century"/>
                          <a:cs typeface="Twentieth Century"/>
                          <a:sym typeface="Twentieth Century"/>
                        </a:rPr>
                        <a:t>Cross-Validate</a:t>
                      </a:r>
                      <a:r>
                        <a:rPr lang="en-US" sz="1600">
                          <a:latin typeface="Twentieth Century"/>
                          <a:ea typeface="Twentieth Century"/>
                          <a:cs typeface="Twentieth Century"/>
                          <a:sym typeface="Twentieth Century"/>
                        </a:rPr>
                        <a:t> Open Source Reef Databases</a:t>
                      </a:r>
                      <a:endParaRPr sz="1600">
                        <a:latin typeface="Twentieth Century"/>
                        <a:ea typeface="Twentieth Century"/>
                        <a:cs typeface="Twentieth Century"/>
                        <a:sym typeface="Twentieth Centur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E"/>
                    </a:solidFill>
                  </a:tcPr>
                </a:tc>
                <a:tc>
                  <a:txBody>
                    <a:bodyPr/>
                    <a:lstStyle/>
                    <a:p>
                      <a:pPr indent="0" lvl="0" marL="0" marR="0" rtl="0" algn="l">
                        <a:lnSpc>
                          <a:spcPct val="100000"/>
                        </a:lnSpc>
                        <a:spcBef>
                          <a:spcPts val="0"/>
                        </a:spcBef>
                        <a:spcAft>
                          <a:spcPts val="0"/>
                        </a:spcAft>
                        <a:buNone/>
                      </a:pPr>
                      <a:r>
                        <a:rPr b="1" lang="en-US" sz="1600">
                          <a:latin typeface="Twentieth Century"/>
                          <a:ea typeface="Twentieth Century"/>
                          <a:cs typeface="Twentieth Century"/>
                          <a:sym typeface="Twentieth Century"/>
                        </a:rPr>
                        <a:t>Data collection</a:t>
                      </a:r>
                      <a:r>
                        <a:rPr lang="en-US" sz="1600">
                          <a:latin typeface="Twentieth Century"/>
                          <a:ea typeface="Twentieth Century"/>
                          <a:cs typeface="Twentieth Century"/>
                          <a:sym typeface="Twentieth Century"/>
                        </a:rPr>
                        <a:t> for coral reef locations and health. </a:t>
                      </a:r>
                      <a:endParaRPr sz="1600">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chemeClr val="dk1"/>
                        </a:buClr>
                        <a:buSzPts val="1100"/>
                        <a:buFont typeface="Arial"/>
                        <a:buNone/>
                      </a:pPr>
                      <a:r>
                        <a:t/>
                      </a:r>
                      <a:endParaRPr sz="1600">
                        <a:latin typeface="Twentieth Century"/>
                        <a:ea typeface="Twentieth Century"/>
                        <a:cs typeface="Twentieth Century"/>
                        <a:sym typeface="Twentieth Century"/>
                      </a:endParaRPr>
                    </a:p>
                    <a:p>
                      <a:pPr indent="0" lvl="0" marL="0" marR="0" rtl="0" algn="l">
                        <a:lnSpc>
                          <a:spcPct val="100000"/>
                        </a:lnSpc>
                        <a:spcBef>
                          <a:spcPts val="0"/>
                        </a:spcBef>
                        <a:spcAft>
                          <a:spcPts val="0"/>
                        </a:spcAft>
                        <a:buNone/>
                      </a:pPr>
                      <a:r>
                        <a:rPr lang="en-US" sz="1600">
                          <a:latin typeface="Twentieth Century"/>
                          <a:ea typeface="Twentieth Century"/>
                          <a:cs typeface="Twentieth Century"/>
                          <a:sym typeface="Twentieth Century"/>
                        </a:rPr>
                        <a:t>Identify at least four coral databases to combine into a single dataset. </a:t>
                      </a:r>
                      <a:endParaRPr sz="1600">
                        <a:latin typeface="Twentieth Century"/>
                        <a:ea typeface="Twentieth Century"/>
                        <a:cs typeface="Twentieth Century"/>
                        <a:sym typeface="Twentieth Centur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E"/>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1600">
                          <a:latin typeface="Twentieth Century"/>
                          <a:ea typeface="Twentieth Century"/>
                          <a:cs typeface="Twentieth Century"/>
                          <a:sym typeface="Twentieth Century"/>
                        </a:rPr>
                        <a:t>High effort spent just searching for surveys and reef locations. </a:t>
                      </a:r>
                      <a:endParaRPr sz="1600">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chemeClr val="dk1"/>
                        </a:buClr>
                        <a:buSzPts val="1100"/>
                        <a:buFont typeface="Arial"/>
                        <a:buNone/>
                      </a:pPr>
                      <a:r>
                        <a:t/>
                      </a:r>
                      <a:endParaRPr sz="1600">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chemeClr val="dk1"/>
                        </a:buClr>
                        <a:buSzPts val="1100"/>
                        <a:buFont typeface="Arial"/>
                        <a:buNone/>
                      </a:pPr>
                      <a:r>
                        <a:rPr lang="en-US" sz="1600">
                          <a:latin typeface="Twentieth Century"/>
                          <a:ea typeface="Twentieth Century"/>
                          <a:cs typeface="Twentieth Century"/>
                          <a:sym typeface="Twentieth Century"/>
                        </a:rPr>
                        <a:t>Data </a:t>
                      </a:r>
                      <a:r>
                        <a:rPr lang="en-US" sz="1600">
                          <a:latin typeface="Twentieth Century"/>
                          <a:ea typeface="Twentieth Century"/>
                          <a:cs typeface="Twentieth Century"/>
                          <a:sym typeface="Twentieth Century"/>
                        </a:rPr>
                        <a:t>processing consumed high resources</a:t>
                      </a:r>
                      <a:endParaRPr sz="1600">
                        <a:latin typeface="Twentieth Century"/>
                        <a:ea typeface="Twentieth Century"/>
                        <a:cs typeface="Twentieth Century"/>
                        <a:sym typeface="Twentieth Centur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E"/>
                    </a:solidFill>
                  </a:tcPr>
                </a:tc>
              </a:tr>
              <a:tr h="911900">
                <a:tc>
                  <a:txBody>
                    <a:bodyPr/>
                    <a:lstStyle/>
                    <a:p>
                      <a:pPr indent="0" lvl="0" marL="0" marR="0" rtl="0" algn="l">
                        <a:lnSpc>
                          <a:spcPct val="100000"/>
                        </a:lnSpc>
                        <a:spcBef>
                          <a:spcPts val="0"/>
                        </a:spcBef>
                        <a:spcAft>
                          <a:spcPts val="0"/>
                        </a:spcAft>
                        <a:buNone/>
                      </a:pPr>
                      <a:r>
                        <a:rPr lang="en-US" sz="1600">
                          <a:latin typeface="Twentieth Century"/>
                          <a:ea typeface="Twentieth Century"/>
                          <a:cs typeface="Twentieth Century"/>
                          <a:sym typeface="Twentieth Century"/>
                        </a:rPr>
                        <a:t>2. </a:t>
                      </a:r>
                      <a:r>
                        <a:rPr b="1" lang="en-US" sz="1600">
                          <a:latin typeface="Twentieth Century"/>
                          <a:ea typeface="Twentieth Century"/>
                          <a:cs typeface="Twentieth Century"/>
                          <a:sym typeface="Twentieth Century"/>
                        </a:rPr>
                        <a:t>Time and Geo-Align</a:t>
                      </a:r>
                      <a:r>
                        <a:rPr lang="en-US" sz="1600">
                          <a:latin typeface="Twentieth Century"/>
                          <a:ea typeface="Twentieth Century"/>
                          <a:cs typeface="Twentieth Century"/>
                          <a:sym typeface="Twentieth Century"/>
                        </a:rPr>
                        <a:t> with Corresponding </a:t>
                      </a:r>
                      <a:r>
                        <a:rPr b="1" lang="en-US" sz="1600">
                          <a:latin typeface="Twentieth Century"/>
                          <a:ea typeface="Twentieth Century"/>
                          <a:cs typeface="Twentieth Century"/>
                          <a:sym typeface="Twentieth Century"/>
                        </a:rPr>
                        <a:t>CALIPSO </a:t>
                      </a:r>
                      <a:r>
                        <a:rPr lang="en-US" sz="1600">
                          <a:latin typeface="Twentieth Century"/>
                          <a:ea typeface="Twentieth Century"/>
                          <a:cs typeface="Twentieth Century"/>
                          <a:sym typeface="Twentieth Century"/>
                        </a:rPr>
                        <a:t>data</a:t>
                      </a:r>
                      <a:endParaRPr sz="1600">
                        <a:latin typeface="Twentieth Century"/>
                        <a:ea typeface="Twentieth Century"/>
                        <a:cs typeface="Twentieth Century"/>
                        <a:sym typeface="Twentieth Centur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EAEA"/>
                    </a:solidFill>
                  </a:tcPr>
                </a:tc>
                <a:tc>
                  <a:txBody>
                    <a:bodyPr/>
                    <a:lstStyle/>
                    <a:p>
                      <a:pPr indent="0" lvl="0" marL="0" rtl="0" algn="l">
                        <a:spcBef>
                          <a:spcPts val="0"/>
                        </a:spcBef>
                        <a:spcAft>
                          <a:spcPts val="0"/>
                        </a:spcAft>
                        <a:buNone/>
                      </a:pPr>
                      <a:r>
                        <a:rPr lang="en-US" sz="1600">
                          <a:solidFill>
                            <a:schemeClr val="dk1"/>
                          </a:solidFill>
                          <a:latin typeface="Twentieth Century"/>
                          <a:ea typeface="Twentieth Century"/>
                          <a:cs typeface="Twentieth Century"/>
                          <a:sym typeface="Twentieth Century"/>
                        </a:rPr>
                        <a:t>Develop API clients for the CALIPSO database to acquire necessary data. </a:t>
                      </a:r>
                      <a:endParaRPr sz="1600">
                        <a:solidFill>
                          <a:schemeClr val="dk1"/>
                        </a:solidFill>
                        <a:latin typeface="Twentieth Century"/>
                        <a:ea typeface="Twentieth Century"/>
                        <a:cs typeface="Twentieth Century"/>
                        <a:sym typeface="Twentieth Century"/>
                      </a:endParaRPr>
                    </a:p>
                    <a:p>
                      <a:pPr indent="0" lvl="0" marL="0" rtl="0" algn="l">
                        <a:spcBef>
                          <a:spcPts val="0"/>
                        </a:spcBef>
                        <a:spcAft>
                          <a:spcPts val="0"/>
                        </a:spcAft>
                        <a:buNone/>
                      </a:pPr>
                      <a:r>
                        <a:t/>
                      </a:r>
                      <a:endParaRPr sz="1600">
                        <a:solidFill>
                          <a:schemeClr val="dk1"/>
                        </a:solidFill>
                        <a:latin typeface="Twentieth Century"/>
                        <a:ea typeface="Twentieth Century"/>
                        <a:cs typeface="Twentieth Century"/>
                        <a:sym typeface="Twentieth Century"/>
                      </a:endParaRPr>
                    </a:p>
                    <a:p>
                      <a:pPr indent="0" lvl="0" marL="0" rtl="0" algn="l">
                        <a:spcBef>
                          <a:spcPts val="0"/>
                        </a:spcBef>
                        <a:spcAft>
                          <a:spcPts val="0"/>
                        </a:spcAft>
                        <a:buNone/>
                      </a:pPr>
                      <a:r>
                        <a:rPr b="1" lang="en-US" sz="1600">
                          <a:solidFill>
                            <a:schemeClr val="dk1"/>
                          </a:solidFill>
                          <a:latin typeface="Twentieth Century"/>
                          <a:ea typeface="Twentieth Century"/>
                          <a:cs typeface="Twentieth Century"/>
                          <a:sym typeface="Twentieth Century"/>
                        </a:rPr>
                        <a:t>Fuse CALIPSO dataset</a:t>
                      </a:r>
                      <a:r>
                        <a:rPr lang="en-US" sz="1600">
                          <a:solidFill>
                            <a:schemeClr val="dk1"/>
                          </a:solidFill>
                          <a:latin typeface="Twentieth Century"/>
                          <a:ea typeface="Twentieth Century"/>
                          <a:cs typeface="Twentieth Century"/>
                          <a:sym typeface="Twentieth Century"/>
                        </a:rPr>
                        <a:t> with ground truth data.  </a:t>
                      </a:r>
                      <a:endParaRPr sz="1600">
                        <a:solidFill>
                          <a:schemeClr val="dk1"/>
                        </a:solidFill>
                        <a:latin typeface="Twentieth Century"/>
                        <a:ea typeface="Twentieth Century"/>
                        <a:cs typeface="Twentieth Century"/>
                        <a:sym typeface="Twentieth Centur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EAEA"/>
                    </a:solidFill>
                  </a:tcPr>
                </a:tc>
                <a:tc>
                  <a:txBody>
                    <a:bodyPr/>
                    <a:lstStyle/>
                    <a:p>
                      <a:pPr indent="0" lvl="0" marL="0" rtl="0" algn="l">
                        <a:spcBef>
                          <a:spcPts val="0"/>
                        </a:spcBef>
                        <a:spcAft>
                          <a:spcPts val="0"/>
                        </a:spcAft>
                        <a:buNone/>
                      </a:pPr>
                      <a:r>
                        <a:rPr lang="en-US" sz="1600">
                          <a:solidFill>
                            <a:schemeClr val="dk1"/>
                          </a:solidFill>
                          <a:latin typeface="Twentieth Century"/>
                          <a:ea typeface="Twentieth Century"/>
                          <a:cs typeface="Twentieth Century"/>
                          <a:sym typeface="Twentieth Century"/>
                        </a:rPr>
                        <a:t>High dimensional, sparse datasets. </a:t>
                      </a:r>
                      <a:endParaRPr sz="1600">
                        <a:solidFill>
                          <a:schemeClr val="dk1"/>
                        </a:solidFill>
                        <a:latin typeface="Twentieth Century"/>
                        <a:ea typeface="Twentieth Century"/>
                        <a:cs typeface="Twentieth Century"/>
                        <a:sym typeface="Twentieth Centur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EAEA"/>
                    </a:solidFill>
                  </a:tcPr>
                </a:tc>
              </a:tr>
              <a:tr h="791575">
                <a:tc>
                  <a:txBody>
                    <a:bodyPr/>
                    <a:lstStyle/>
                    <a:p>
                      <a:pPr indent="0" lvl="0" marL="0" marR="0" rtl="0" algn="l">
                        <a:lnSpc>
                          <a:spcPct val="100000"/>
                        </a:lnSpc>
                        <a:spcBef>
                          <a:spcPts val="0"/>
                        </a:spcBef>
                        <a:spcAft>
                          <a:spcPts val="0"/>
                        </a:spcAft>
                        <a:buClr>
                          <a:schemeClr val="dk1"/>
                        </a:buClr>
                        <a:buSzPts val="1100"/>
                        <a:buFont typeface="Arial"/>
                        <a:buNone/>
                      </a:pPr>
                      <a:r>
                        <a:rPr lang="en-US" sz="1600">
                          <a:latin typeface="Twentieth Century"/>
                          <a:ea typeface="Twentieth Century"/>
                          <a:cs typeface="Twentieth Century"/>
                          <a:sym typeface="Twentieth Century"/>
                        </a:rPr>
                        <a:t>3. </a:t>
                      </a:r>
                      <a:r>
                        <a:rPr b="1" lang="en-US" sz="1600">
                          <a:latin typeface="Twentieth Century"/>
                          <a:ea typeface="Twentieth Century"/>
                          <a:cs typeface="Twentieth Century"/>
                          <a:sym typeface="Twentieth Century"/>
                        </a:rPr>
                        <a:t>Correlate Calipso</a:t>
                      </a:r>
                      <a:r>
                        <a:rPr lang="en-US" sz="1600">
                          <a:latin typeface="Twentieth Century"/>
                          <a:ea typeface="Twentieth Century"/>
                          <a:cs typeface="Twentieth Century"/>
                          <a:sym typeface="Twentieth Century"/>
                        </a:rPr>
                        <a:t> data with state of </a:t>
                      </a:r>
                      <a:r>
                        <a:rPr b="1" lang="en-US" sz="1600">
                          <a:latin typeface="Twentieth Century"/>
                          <a:ea typeface="Twentieth Century"/>
                          <a:cs typeface="Twentieth Century"/>
                          <a:sym typeface="Twentieth Century"/>
                        </a:rPr>
                        <a:t>Coral </a:t>
                      </a:r>
                      <a:r>
                        <a:rPr lang="en-US" sz="1600">
                          <a:latin typeface="Twentieth Century"/>
                          <a:ea typeface="Twentieth Century"/>
                          <a:cs typeface="Twentieth Century"/>
                          <a:sym typeface="Twentieth Century"/>
                        </a:rPr>
                        <a:t>in observed global regions</a:t>
                      </a:r>
                      <a:endParaRPr sz="1600">
                        <a:latin typeface="Twentieth Century"/>
                        <a:ea typeface="Twentieth Century"/>
                        <a:cs typeface="Twentieth Century"/>
                        <a:sym typeface="Twentieth Centur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E"/>
                    </a:solidFill>
                  </a:tcPr>
                </a:tc>
                <a:tc>
                  <a:txBody>
                    <a:bodyPr/>
                    <a:lstStyle/>
                    <a:p>
                      <a:pPr indent="0" lvl="0" marL="0" rtl="0" algn="l">
                        <a:spcBef>
                          <a:spcPts val="0"/>
                        </a:spcBef>
                        <a:spcAft>
                          <a:spcPts val="0"/>
                        </a:spcAft>
                        <a:buNone/>
                      </a:pPr>
                      <a:r>
                        <a:rPr b="1" lang="en-US" sz="1600">
                          <a:solidFill>
                            <a:schemeClr val="dk1"/>
                          </a:solidFill>
                          <a:latin typeface="Twentieth Century"/>
                          <a:ea typeface="Twentieth Century"/>
                          <a:cs typeface="Twentieth Century"/>
                          <a:sym typeface="Twentieth Century"/>
                        </a:rPr>
                        <a:t>Predict </a:t>
                      </a:r>
                      <a:r>
                        <a:rPr lang="en-US" sz="1600">
                          <a:solidFill>
                            <a:schemeClr val="dk1"/>
                          </a:solidFill>
                          <a:latin typeface="Twentieth Century"/>
                          <a:ea typeface="Twentieth Century"/>
                          <a:cs typeface="Twentieth Century"/>
                          <a:sym typeface="Twentieth Century"/>
                        </a:rPr>
                        <a:t>the existence of </a:t>
                      </a:r>
                      <a:r>
                        <a:rPr b="1" lang="en-US" sz="1600">
                          <a:solidFill>
                            <a:schemeClr val="dk1"/>
                          </a:solidFill>
                          <a:latin typeface="Twentieth Century"/>
                          <a:ea typeface="Twentieth Century"/>
                          <a:cs typeface="Twentieth Century"/>
                          <a:sym typeface="Twentieth Century"/>
                        </a:rPr>
                        <a:t>coral </a:t>
                      </a:r>
                      <a:r>
                        <a:rPr lang="en-US" sz="1600">
                          <a:solidFill>
                            <a:schemeClr val="dk1"/>
                          </a:solidFill>
                          <a:latin typeface="Twentieth Century"/>
                          <a:ea typeface="Twentieth Century"/>
                          <a:cs typeface="Twentieth Century"/>
                          <a:sym typeface="Twentieth Century"/>
                        </a:rPr>
                        <a:t>in an observed region</a:t>
                      </a:r>
                      <a:endParaRPr sz="1600">
                        <a:solidFill>
                          <a:schemeClr val="dk1"/>
                        </a:solidFill>
                        <a:latin typeface="Twentieth Century"/>
                        <a:ea typeface="Twentieth Century"/>
                        <a:cs typeface="Twentieth Century"/>
                        <a:sym typeface="Twentieth Century"/>
                      </a:endParaRPr>
                    </a:p>
                    <a:p>
                      <a:pPr indent="0" lvl="0" marL="0" rtl="0" algn="l">
                        <a:spcBef>
                          <a:spcPts val="0"/>
                        </a:spcBef>
                        <a:spcAft>
                          <a:spcPts val="0"/>
                        </a:spcAft>
                        <a:buNone/>
                      </a:pPr>
                      <a:r>
                        <a:t/>
                      </a:r>
                      <a:endParaRPr sz="1600">
                        <a:solidFill>
                          <a:schemeClr val="dk1"/>
                        </a:solidFill>
                        <a:latin typeface="Twentieth Century"/>
                        <a:ea typeface="Twentieth Century"/>
                        <a:cs typeface="Twentieth Century"/>
                        <a:sym typeface="Twentieth Century"/>
                      </a:endParaRPr>
                    </a:p>
                    <a:p>
                      <a:pPr indent="0" lvl="0" marL="0" rtl="0" algn="l">
                        <a:spcBef>
                          <a:spcPts val="0"/>
                        </a:spcBef>
                        <a:spcAft>
                          <a:spcPts val="0"/>
                        </a:spcAft>
                        <a:buNone/>
                      </a:pPr>
                      <a:r>
                        <a:rPr lang="en-US" sz="1600">
                          <a:solidFill>
                            <a:schemeClr val="dk1"/>
                          </a:solidFill>
                          <a:latin typeface="Twentieth Century"/>
                          <a:ea typeface="Twentieth Century"/>
                          <a:cs typeface="Twentieth Century"/>
                          <a:sym typeface="Twentieth Century"/>
                        </a:rPr>
                        <a:t>Use inference to confirm that we can predict properties of </a:t>
                      </a:r>
                      <a:r>
                        <a:rPr b="1" lang="en-US" sz="1600">
                          <a:solidFill>
                            <a:schemeClr val="dk1"/>
                          </a:solidFill>
                          <a:latin typeface="Twentieth Century"/>
                          <a:ea typeface="Twentieth Century"/>
                          <a:cs typeface="Twentieth Century"/>
                          <a:sym typeface="Twentieth Century"/>
                        </a:rPr>
                        <a:t>vitality</a:t>
                      </a:r>
                      <a:endParaRPr b="1" sz="1600">
                        <a:solidFill>
                          <a:schemeClr val="dk1"/>
                        </a:solidFill>
                        <a:latin typeface="Twentieth Century"/>
                        <a:ea typeface="Twentieth Century"/>
                        <a:cs typeface="Twentieth Century"/>
                        <a:sym typeface="Twentieth Centur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a:latin typeface="Twentieth Century"/>
                          <a:ea typeface="Twentieth Century"/>
                          <a:cs typeface="Twentieth Century"/>
                          <a:sym typeface="Twentieth Century"/>
                        </a:rPr>
                        <a:t>Determining appropriate rules and thresholds for creating labels. </a:t>
                      </a:r>
                      <a:br>
                        <a:rPr lang="en-US" sz="1600">
                          <a:latin typeface="Twentieth Century"/>
                          <a:ea typeface="Twentieth Century"/>
                          <a:cs typeface="Twentieth Century"/>
                          <a:sym typeface="Twentieth Century"/>
                        </a:rPr>
                      </a:br>
                      <a:endParaRPr sz="1600">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1400"/>
                        <a:buFont typeface="Arial"/>
                        <a:buNone/>
                      </a:pPr>
                      <a:r>
                        <a:rPr lang="en-US" sz="1600">
                          <a:latin typeface="Twentieth Century"/>
                          <a:ea typeface="Twentieth Century"/>
                          <a:cs typeface="Twentieth Century"/>
                          <a:sym typeface="Twentieth Century"/>
                        </a:rPr>
                        <a:t>Class imbalances</a:t>
                      </a:r>
                      <a:endParaRPr sz="1600" u="none" cap="none" strike="noStrike">
                        <a:latin typeface="Twentieth Century"/>
                        <a:ea typeface="Twentieth Century"/>
                        <a:cs typeface="Twentieth Century"/>
                        <a:sym typeface="Twentieth Centur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E"/>
                    </a:solidFill>
                  </a:tcPr>
                </a:tc>
              </a:tr>
              <a:tr h="435250">
                <a:tc>
                  <a:txBody>
                    <a:bodyPr/>
                    <a:lstStyle/>
                    <a:p>
                      <a:pPr indent="0" lvl="0" marL="0" marR="0" rtl="0" algn="l">
                        <a:lnSpc>
                          <a:spcPct val="100000"/>
                        </a:lnSpc>
                        <a:spcBef>
                          <a:spcPts val="0"/>
                        </a:spcBef>
                        <a:spcAft>
                          <a:spcPts val="0"/>
                        </a:spcAft>
                        <a:buClr>
                          <a:schemeClr val="dk1"/>
                        </a:buClr>
                        <a:buSzPts val="1100"/>
                        <a:buFont typeface="Arial"/>
                        <a:buNone/>
                      </a:pPr>
                      <a:r>
                        <a:rPr lang="en-US" sz="1600">
                          <a:solidFill>
                            <a:schemeClr val="dk1"/>
                          </a:solidFill>
                          <a:latin typeface="Twentieth Century"/>
                          <a:ea typeface="Twentieth Century"/>
                          <a:cs typeface="Twentieth Century"/>
                          <a:sym typeface="Twentieth Century"/>
                        </a:rPr>
                        <a:t>4. </a:t>
                      </a:r>
                      <a:r>
                        <a:rPr b="1" lang="en-US" sz="1600">
                          <a:solidFill>
                            <a:schemeClr val="dk1"/>
                          </a:solidFill>
                          <a:latin typeface="Twentieth Century"/>
                          <a:ea typeface="Twentieth Century"/>
                          <a:cs typeface="Twentieth Century"/>
                          <a:sym typeface="Twentieth Century"/>
                        </a:rPr>
                        <a:t>Interpret </a:t>
                      </a:r>
                      <a:r>
                        <a:rPr lang="en-US" sz="1600">
                          <a:solidFill>
                            <a:schemeClr val="dk1"/>
                          </a:solidFill>
                          <a:latin typeface="Twentieth Century"/>
                          <a:ea typeface="Twentieth Century"/>
                          <a:cs typeface="Twentieth Century"/>
                          <a:sym typeface="Twentieth Century"/>
                        </a:rPr>
                        <a:t>Trends in known global region using CALIPSO data</a:t>
                      </a:r>
                      <a:endParaRPr sz="1600">
                        <a:solidFill>
                          <a:schemeClr val="dk1"/>
                        </a:solidFill>
                        <a:latin typeface="Twentieth Century"/>
                        <a:ea typeface="Twentieth Century"/>
                        <a:cs typeface="Twentieth Century"/>
                        <a:sym typeface="Twentieth Centur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EAEA"/>
                    </a:solidFill>
                  </a:tcPr>
                </a:tc>
                <a:tc>
                  <a:txBody>
                    <a:bodyPr/>
                    <a:lstStyle/>
                    <a:p>
                      <a:pPr indent="0" lvl="0" marL="0" marR="0" rtl="0" algn="l">
                        <a:lnSpc>
                          <a:spcPct val="100000"/>
                        </a:lnSpc>
                        <a:spcBef>
                          <a:spcPts val="0"/>
                        </a:spcBef>
                        <a:spcAft>
                          <a:spcPts val="0"/>
                        </a:spcAft>
                        <a:buNone/>
                      </a:pPr>
                      <a:r>
                        <a:rPr lang="en-US" sz="1600">
                          <a:solidFill>
                            <a:schemeClr val="dk1"/>
                          </a:solidFill>
                          <a:latin typeface="Twentieth Century"/>
                          <a:ea typeface="Twentieth Century"/>
                          <a:cs typeface="Twentieth Century"/>
                          <a:sym typeface="Twentieth Century"/>
                        </a:rPr>
                        <a:t>Design and develop </a:t>
                      </a:r>
                      <a:r>
                        <a:rPr b="1" lang="en-US" sz="1600">
                          <a:solidFill>
                            <a:schemeClr val="dk1"/>
                          </a:solidFill>
                          <a:latin typeface="Twentieth Century"/>
                          <a:ea typeface="Twentieth Century"/>
                          <a:cs typeface="Twentieth Century"/>
                          <a:sym typeface="Twentieth Century"/>
                        </a:rPr>
                        <a:t>experiments </a:t>
                      </a:r>
                      <a:r>
                        <a:rPr lang="en-US" sz="1600">
                          <a:solidFill>
                            <a:schemeClr val="dk1"/>
                          </a:solidFill>
                          <a:latin typeface="Twentieth Century"/>
                          <a:ea typeface="Twentieth Century"/>
                          <a:cs typeface="Twentieth Century"/>
                          <a:sym typeface="Twentieth Century"/>
                        </a:rPr>
                        <a:t>to demonstrate the predictive accuracy of the developed models.</a:t>
                      </a:r>
                      <a:endParaRPr sz="1600">
                        <a:solidFill>
                          <a:schemeClr val="dk1"/>
                        </a:solidFill>
                        <a:latin typeface="Twentieth Century"/>
                        <a:ea typeface="Twentieth Century"/>
                        <a:cs typeface="Twentieth Century"/>
                        <a:sym typeface="Twentieth Centur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EAEA"/>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a:latin typeface="Twentieth Century"/>
                          <a:ea typeface="Twentieth Century"/>
                          <a:cs typeface="Twentieth Century"/>
                          <a:sym typeface="Twentieth Century"/>
                        </a:rPr>
                        <a:t>Inherent issues with mandatory CALIPSO dataset</a:t>
                      </a:r>
                      <a:endParaRPr sz="1600" u="none" cap="none" strike="noStrike">
                        <a:latin typeface="Twentieth Century"/>
                        <a:ea typeface="Twentieth Century"/>
                        <a:cs typeface="Twentieth Century"/>
                        <a:sym typeface="Twentieth Centur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EAEA"/>
                    </a:solidFill>
                  </a:tcPr>
                </a:tc>
              </a:tr>
            </a:tbl>
          </a:graphicData>
        </a:graphic>
      </p:graphicFrame>
      <p:pic>
        <p:nvPicPr>
          <p:cNvPr id="207" name="Google Shape;207;g104ae16b8c5_1_150"/>
          <p:cNvPicPr preferRelativeResize="0"/>
          <p:nvPr/>
        </p:nvPicPr>
        <p:blipFill>
          <a:blip r:embed="rId3">
            <a:alphaModFix/>
          </a:blip>
          <a:stretch>
            <a:fillRect/>
          </a:stretch>
        </p:blipFill>
        <p:spPr>
          <a:xfrm>
            <a:off x="10127125" y="0"/>
            <a:ext cx="1958275" cy="785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cfb4df11c9_0_30"/>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800"/>
              <a:buNone/>
            </a:pPr>
            <a:r>
              <a:rPr lang="en-US"/>
              <a:t>Technical Area 4: Interpret Trends in a Known Global Region based on Backscatter Alone</a:t>
            </a:r>
            <a:endParaRPr/>
          </a:p>
        </p:txBody>
      </p:sp>
      <p:sp>
        <p:nvSpPr>
          <p:cNvPr id="621" name="Google Shape;621;gcfb4df11c9_0_30"/>
          <p:cNvSpPr txBox="1"/>
          <p:nvPr>
            <p:ph idx="1" type="body"/>
          </p:nvPr>
        </p:nvSpPr>
        <p:spPr>
          <a:xfrm>
            <a:off x="881500" y="2019225"/>
            <a:ext cx="10363800" cy="40221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None/>
            </a:pPr>
            <a:r>
              <a:rPr lang="en-US" sz="1700"/>
              <a:t>Models at a distance filter of 1000m:</a:t>
            </a:r>
            <a:endParaRPr sz="1700"/>
          </a:p>
          <a:p>
            <a:pPr indent="0" lvl="0" marL="0" rtl="0" algn="l">
              <a:lnSpc>
                <a:spcPct val="120000"/>
              </a:lnSpc>
              <a:spcBef>
                <a:spcPts val="0"/>
              </a:spcBef>
              <a:spcAft>
                <a:spcPts val="0"/>
              </a:spcAft>
              <a:buNone/>
            </a:pPr>
            <a:r>
              <a:t/>
            </a:r>
            <a:endParaRPr/>
          </a:p>
        </p:txBody>
      </p:sp>
      <p:graphicFrame>
        <p:nvGraphicFramePr>
          <p:cNvPr id="622" name="Google Shape;622;gcfb4df11c9_0_30"/>
          <p:cNvGraphicFramePr/>
          <p:nvPr/>
        </p:nvGraphicFramePr>
        <p:xfrm>
          <a:off x="913763" y="2655413"/>
          <a:ext cx="3000000" cy="3000000"/>
        </p:xfrm>
        <a:graphic>
          <a:graphicData uri="http://schemas.openxmlformats.org/drawingml/2006/table">
            <a:tbl>
              <a:tblPr>
                <a:noFill/>
                <a:tableStyleId>{2741213C-72F4-4D8F-B33C-D1D4A8CBA562}</a:tableStyleId>
              </a:tblPr>
              <a:tblGrid>
                <a:gridCol w="2154600"/>
                <a:gridCol w="1031275"/>
                <a:gridCol w="1266050"/>
                <a:gridCol w="1345275"/>
                <a:gridCol w="1281900"/>
                <a:gridCol w="3743700"/>
              </a:tblGrid>
              <a:tr h="744850">
                <a:tc>
                  <a:txBody>
                    <a:bodyPr/>
                    <a:lstStyle/>
                    <a:p>
                      <a:pPr indent="0" lvl="0" marL="0" marR="0" rtl="0" algn="l">
                        <a:lnSpc>
                          <a:spcPct val="100000"/>
                        </a:lnSpc>
                        <a:spcBef>
                          <a:spcPts val="0"/>
                        </a:spcBef>
                        <a:spcAft>
                          <a:spcPts val="0"/>
                        </a:spcAft>
                        <a:buNone/>
                      </a:pPr>
                      <a:r>
                        <a:rPr lang="en-US" sz="1300">
                          <a:solidFill>
                            <a:schemeClr val="lt1"/>
                          </a:solidFill>
                        </a:rPr>
                        <a:t>Model</a:t>
                      </a:r>
                      <a:endParaRPr sz="13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l">
                        <a:lnSpc>
                          <a:spcPct val="100000"/>
                        </a:lnSpc>
                        <a:spcBef>
                          <a:spcPts val="0"/>
                        </a:spcBef>
                        <a:spcAft>
                          <a:spcPts val="0"/>
                        </a:spcAft>
                        <a:buNone/>
                      </a:pPr>
                      <a:r>
                        <a:rPr lang="en-US" sz="1300">
                          <a:solidFill>
                            <a:schemeClr val="lt1"/>
                          </a:solidFill>
                        </a:rPr>
                        <a:t>Full Model Accuracy</a:t>
                      </a:r>
                      <a:endParaRPr sz="13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l">
                        <a:lnSpc>
                          <a:spcPct val="100000"/>
                        </a:lnSpc>
                        <a:spcBef>
                          <a:spcPts val="0"/>
                        </a:spcBef>
                        <a:spcAft>
                          <a:spcPts val="0"/>
                        </a:spcAft>
                        <a:buNone/>
                      </a:pPr>
                      <a:r>
                        <a:rPr lang="en-US" sz="1300">
                          <a:solidFill>
                            <a:schemeClr val="lt1"/>
                          </a:solidFill>
                        </a:rPr>
                        <a:t>23 Features Accuracy</a:t>
                      </a:r>
                      <a:endParaRPr sz="13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l">
                        <a:lnSpc>
                          <a:spcPct val="100000"/>
                        </a:lnSpc>
                        <a:spcBef>
                          <a:spcPts val="0"/>
                        </a:spcBef>
                        <a:spcAft>
                          <a:spcPts val="0"/>
                        </a:spcAft>
                        <a:buNone/>
                      </a:pPr>
                      <a:r>
                        <a:rPr lang="en-US" sz="1300">
                          <a:solidFill>
                            <a:schemeClr val="lt1"/>
                          </a:solidFill>
                        </a:rPr>
                        <a:t>Full + Giovanni</a:t>
                      </a:r>
                      <a:endParaRPr sz="13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l">
                        <a:lnSpc>
                          <a:spcPct val="100000"/>
                        </a:lnSpc>
                        <a:spcBef>
                          <a:spcPts val="0"/>
                        </a:spcBef>
                        <a:spcAft>
                          <a:spcPts val="0"/>
                        </a:spcAft>
                        <a:buNone/>
                      </a:pPr>
                      <a:r>
                        <a:rPr lang="en-US" sz="1300">
                          <a:solidFill>
                            <a:schemeClr val="lt1"/>
                          </a:solidFill>
                        </a:rPr>
                        <a:t>23 Features + GIovanni</a:t>
                      </a:r>
                      <a:endParaRPr sz="13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l">
                        <a:lnSpc>
                          <a:spcPct val="100000"/>
                        </a:lnSpc>
                        <a:spcBef>
                          <a:spcPts val="0"/>
                        </a:spcBef>
                        <a:spcAft>
                          <a:spcPts val="0"/>
                        </a:spcAft>
                        <a:buNone/>
                      </a:pPr>
                      <a:r>
                        <a:rPr lang="en-US" sz="1300">
                          <a:solidFill>
                            <a:schemeClr val="lt1"/>
                          </a:solidFill>
                        </a:rPr>
                        <a:t>Notes</a:t>
                      </a:r>
                      <a:endParaRPr sz="13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gradFill>
                      <a:gsLst>
                        <a:gs pos="0">
                          <a:srgbClr val="4A709E"/>
                        </a:gs>
                        <a:gs pos="100000">
                          <a:srgbClr val="243142"/>
                        </a:gs>
                      </a:gsLst>
                      <a:path path="circle">
                        <a:fillToRect b="50%" l="50%" r="50%" t="50%"/>
                      </a:path>
                      <a:tileRect/>
                    </a:gradFill>
                  </a:tcPr>
                </a:tc>
              </a:tr>
              <a:tr h="1065250">
                <a:tc>
                  <a:txBody>
                    <a:bodyPr/>
                    <a:lstStyle/>
                    <a:p>
                      <a:pPr indent="0" lvl="0" marL="0" rtl="0" algn="l">
                        <a:spcBef>
                          <a:spcPts val="0"/>
                        </a:spcBef>
                        <a:spcAft>
                          <a:spcPts val="0"/>
                        </a:spcAft>
                        <a:buNone/>
                      </a:pPr>
                      <a:r>
                        <a:rPr lang="en-US" sz="1600"/>
                        <a:t>Feed Forward Neural Network</a:t>
                      </a:r>
                      <a:endParaRPr sz="1600"/>
                    </a:p>
                    <a:p>
                      <a:pPr indent="0" lvl="0" marL="0" rtl="0" algn="l">
                        <a:spcBef>
                          <a:spcPts val="0"/>
                        </a:spcBef>
                        <a:spcAft>
                          <a:spcPts val="0"/>
                        </a:spcAft>
                        <a:buNone/>
                      </a:pPr>
                      <a:r>
                        <a:t/>
                      </a:r>
                      <a:endParaRPr sz="1600"/>
                    </a:p>
                  </a:txBody>
                  <a:tcPr marT="9525" marB="91425" marR="9525" marL="9525" anchor="b">
                    <a:lnL cap="flat" cmpd="sng" w="126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73.14</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68.65</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77.67</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N/A</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rowSpan="4">
                  <a:txBody>
                    <a:bodyPr/>
                    <a:lstStyle/>
                    <a:p>
                      <a:pPr indent="0" lvl="0" marL="0" rtl="0" algn="l">
                        <a:lnSpc>
                          <a:spcPct val="115000"/>
                        </a:lnSpc>
                        <a:spcBef>
                          <a:spcPts val="0"/>
                        </a:spcBef>
                        <a:spcAft>
                          <a:spcPts val="0"/>
                        </a:spcAft>
                        <a:buClr>
                          <a:schemeClr val="dk1"/>
                        </a:buClr>
                        <a:buSzPts val="1100"/>
                        <a:buFont typeface="Arial"/>
                        <a:buNone/>
                      </a:pPr>
                      <a:r>
                        <a:rPr lang="en-US" sz="1700">
                          <a:solidFill>
                            <a:schemeClr val="dk1"/>
                          </a:solidFill>
                          <a:latin typeface="Calibri"/>
                          <a:ea typeface="Calibri"/>
                          <a:cs typeface="Calibri"/>
                          <a:sym typeface="Calibri"/>
                        </a:rPr>
                        <a:t>Across all models and methods, the best </a:t>
                      </a:r>
                      <a:r>
                        <a:rPr b="1" lang="en-US" sz="1700">
                          <a:solidFill>
                            <a:schemeClr val="dk1"/>
                          </a:solidFill>
                          <a:latin typeface="Calibri"/>
                          <a:ea typeface="Calibri"/>
                          <a:cs typeface="Calibri"/>
                          <a:sym typeface="Calibri"/>
                        </a:rPr>
                        <a:t>accuracy achieved is </a:t>
                      </a:r>
                      <a:r>
                        <a:rPr b="1" lang="en-US" sz="1900">
                          <a:solidFill>
                            <a:schemeClr val="dk1"/>
                          </a:solidFill>
                          <a:latin typeface="Calibri"/>
                          <a:ea typeface="Calibri"/>
                          <a:cs typeface="Calibri"/>
                          <a:sym typeface="Calibri"/>
                        </a:rPr>
                        <a:t>77.67</a:t>
                      </a:r>
                      <a:r>
                        <a:rPr b="1" lang="en-US" sz="1700">
                          <a:solidFill>
                            <a:schemeClr val="dk1"/>
                          </a:solidFill>
                          <a:latin typeface="Calibri"/>
                          <a:ea typeface="Calibri"/>
                          <a:cs typeface="Calibri"/>
                          <a:sym typeface="Calibri"/>
                        </a:rPr>
                        <a:t>%</a:t>
                      </a:r>
                      <a:endParaRPr sz="1700">
                        <a:latin typeface="Calibri"/>
                        <a:ea typeface="Calibri"/>
                        <a:cs typeface="Calibri"/>
                        <a:sym typeface="Calibri"/>
                      </a:endParaRPr>
                    </a:p>
                    <a:p>
                      <a:pPr indent="0" lvl="0" marL="0" rtl="0" algn="l">
                        <a:lnSpc>
                          <a:spcPct val="115000"/>
                        </a:lnSpc>
                        <a:spcBef>
                          <a:spcPts val="0"/>
                        </a:spcBef>
                        <a:spcAft>
                          <a:spcPts val="0"/>
                        </a:spcAft>
                        <a:buNone/>
                      </a:pPr>
                      <a:r>
                        <a:t/>
                      </a:r>
                      <a:endParaRPr sz="1700">
                        <a:latin typeface="Calibri"/>
                        <a:ea typeface="Calibri"/>
                        <a:cs typeface="Calibri"/>
                        <a:sym typeface="Calibri"/>
                      </a:endParaRPr>
                    </a:p>
                    <a:p>
                      <a:pPr indent="0" lvl="0" marL="0" rtl="0" algn="l">
                        <a:lnSpc>
                          <a:spcPct val="115000"/>
                        </a:lnSpc>
                        <a:spcBef>
                          <a:spcPts val="0"/>
                        </a:spcBef>
                        <a:spcAft>
                          <a:spcPts val="0"/>
                        </a:spcAft>
                        <a:buNone/>
                      </a:pPr>
                      <a:r>
                        <a:rPr lang="en-US" sz="1700">
                          <a:latin typeface="Calibri"/>
                          <a:ea typeface="Calibri"/>
                          <a:cs typeface="Calibri"/>
                          <a:sym typeface="Calibri"/>
                        </a:rPr>
                        <a:t>Limitations on the CALIPSO reflectance data severely hurt model performance</a:t>
                      </a:r>
                      <a:endParaRPr sz="17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1"/>
                    </a:solidFill>
                  </a:tcPr>
                </a:tc>
              </a:tr>
              <a:tr h="758550">
                <a:tc>
                  <a:txBody>
                    <a:bodyPr/>
                    <a:lstStyle/>
                    <a:p>
                      <a:pPr indent="0" lvl="0" marL="0" rtl="0" algn="l">
                        <a:spcBef>
                          <a:spcPts val="0"/>
                        </a:spcBef>
                        <a:spcAft>
                          <a:spcPts val="0"/>
                        </a:spcAft>
                        <a:buNone/>
                      </a:pPr>
                      <a:r>
                        <a:rPr lang="en-US" sz="1600">
                          <a:solidFill>
                            <a:schemeClr val="dk1"/>
                          </a:solidFill>
                        </a:rPr>
                        <a:t>1D CNN</a:t>
                      </a:r>
                      <a:endParaRPr sz="1600">
                        <a:solidFill>
                          <a:schemeClr val="dk1"/>
                        </a:solidFill>
                      </a:endParaRPr>
                    </a:p>
                    <a:p>
                      <a:pPr indent="0" lvl="0" marL="0" rtl="0" algn="l">
                        <a:spcBef>
                          <a:spcPts val="0"/>
                        </a:spcBef>
                        <a:spcAft>
                          <a:spcPts val="0"/>
                        </a:spcAft>
                        <a:buNone/>
                      </a:pPr>
                      <a:r>
                        <a:t/>
                      </a:r>
                      <a:endParaRPr sz="1600"/>
                    </a:p>
                  </a:txBody>
                  <a:tcPr marT="9525" marB="91425" marR="9525" marL="9525" anchor="b">
                    <a:lnL cap="flat" cmpd="sng" w="126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75.84</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71.98</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N/A</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N/A</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vMerge="1"/>
              </a:tr>
              <a:tr h="758550">
                <a:tc>
                  <a:txBody>
                    <a:bodyPr/>
                    <a:lstStyle/>
                    <a:p>
                      <a:pPr indent="0" lvl="0" marL="0" rtl="0" algn="l">
                        <a:spcBef>
                          <a:spcPts val="0"/>
                        </a:spcBef>
                        <a:spcAft>
                          <a:spcPts val="0"/>
                        </a:spcAft>
                        <a:buNone/>
                      </a:pPr>
                      <a:r>
                        <a:rPr lang="en-US" sz="1600">
                          <a:solidFill>
                            <a:schemeClr val="dk1"/>
                          </a:solidFill>
                        </a:rPr>
                        <a:t>Logistic Regression</a:t>
                      </a:r>
                      <a:endParaRPr sz="1600">
                        <a:solidFill>
                          <a:schemeClr val="dk1"/>
                        </a:solidFill>
                      </a:endParaRPr>
                    </a:p>
                    <a:p>
                      <a:pPr indent="0" lvl="0" marL="0" rtl="0" algn="l">
                        <a:spcBef>
                          <a:spcPts val="0"/>
                        </a:spcBef>
                        <a:spcAft>
                          <a:spcPts val="0"/>
                        </a:spcAft>
                        <a:buNone/>
                      </a:pPr>
                      <a:r>
                        <a:t/>
                      </a:r>
                      <a:endParaRPr sz="1600"/>
                    </a:p>
                  </a:txBody>
                  <a:tcPr marT="9525" marB="91425" marR="9525" marL="9525" anchor="b">
                    <a:lnL cap="flat" cmpd="sng" w="126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48.68</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48.68</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63.96</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63.96</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vMerge="1"/>
              </a:tr>
              <a:tr h="451850">
                <a:tc>
                  <a:txBody>
                    <a:bodyPr/>
                    <a:lstStyle/>
                    <a:p>
                      <a:pPr indent="0" lvl="0" marL="0" rtl="0" algn="l">
                        <a:spcBef>
                          <a:spcPts val="0"/>
                        </a:spcBef>
                        <a:spcAft>
                          <a:spcPts val="0"/>
                        </a:spcAft>
                        <a:buNone/>
                      </a:pPr>
                      <a:r>
                        <a:rPr lang="en-US" sz="1600">
                          <a:solidFill>
                            <a:schemeClr val="dk1"/>
                          </a:solidFill>
                        </a:rPr>
                        <a:t>Random Forest</a:t>
                      </a:r>
                      <a:endParaRPr sz="1600"/>
                    </a:p>
                  </a:txBody>
                  <a:tcPr marT="9525" marB="91425" marR="9525" marL="9525" anchor="b">
                    <a:lnL cap="flat" cmpd="sng" w="126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61.74</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51.97</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68.88</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1900">
                          <a:latin typeface="Calibri"/>
                          <a:ea typeface="Calibri"/>
                          <a:cs typeface="Calibri"/>
                          <a:sym typeface="Calibri"/>
                        </a:rPr>
                        <a:t>65.22</a:t>
                      </a:r>
                      <a:endParaRPr sz="19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vMerge="1"/>
              </a:tr>
            </a:tbl>
          </a:graphicData>
        </a:graphic>
      </p:graphicFrame>
      <p:pic>
        <p:nvPicPr>
          <p:cNvPr id="623" name="Google Shape;623;gcfb4df11c9_0_30"/>
          <p:cNvPicPr preferRelativeResize="0"/>
          <p:nvPr/>
        </p:nvPicPr>
        <p:blipFill>
          <a:blip r:embed="rId3">
            <a:alphaModFix/>
          </a:blip>
          <a:stretch>
            <a:fillRect/>
          </a:stretch>
        </p:blipFill>
        <p:spPr>
          <a:xfrm>
            <a:off x="10127125" y="0"/>
            <a:ext cx="1958275" cy="785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cfb4df11c9_0_23"/>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800"/>
              <a:buNone/>
            </a:pPr>
            <a:r>
              <a:rPr lang="en-US"/>
              <a:t>Technical Area 4: Best Models</a:t>
            </a:r>
            <a:endParaRPr/>
          </a:p>
        </p:txBody>
      </p:sp>
      <p:sp>
        <p:nvSpPr>
          <p:cNvPr id="630" name="Google Shape;630;gcfb4df11c9_0_23"/>
          <p:cNvSpPr txBox="1"/>
          <p:nvPr>
            <p:ph idx="1" type="body"/>
          </p:nvPr>
        </p:nvSpPr>
        <p:spPr>
          <a:xfrm>
            <a:off x="721025" y="1761050"/>
            <a:ext cx="7324800" cy="4978800"/>
          </a:xfrm>
          <a:prstGeom prst="rect">
            <a:avLst/>
          </a:prstGeom>
          <a:noFill/>
          <a:ln>
            <a:noFill/>
          </a:ln>
        </p:spPr>
        <p:txBody>
          <a:bodyPr anchorCtr="0" anchor="t" bIns="45700" lIns="91425" spcFirstLastPara="1" rIns="91425" wrap="square" tIns="45700">
            <a:normAutofit/>
          </a:bodyPr>
          <a:lstStyle/>
          <a:p>
            <a:pPr indent="-355600" lvl="0" marL="457200" rtl="0" algn="l">
              <a:lnSpc>
                <a:spcPct val="110000"/>
              </a:lnSpc>
              <a:spcBef>
                <a:spcPts val="0"/>
              </a:spcBef>
              <a:spcAft>
                <a:spcPts val="0"/>
              </a:spcAft>
              <a:buSzPts val="2000"/>
              <a:buChar char="●"/>
            </a:pPr>
            <a:r>
              <a:rPr lang="en-US"/>
              <a:t>Best Accuracy Overall: </a:t>
            </a:r>
            <a:endParaRPr/>
          </a:p>
          <a:p>
            <a:pPr indent="-342900" lvl="1" marL="914400" rtl="0" algn="l">
              <a:lnSpc>
                <a:spcPct val="110000"/>
              </a:lnSpc>
              <a:spcBef>
                <a:spcPts val="0"/>
              </a:spcBef>
              <a:spcAft>
                <a:spcPts val="0"/>
              </a:spcAft>
              <a:buSzPts val="1800"/>
              <a:buChar char="○"/>
            </a:pPr>
            <a:r>
              <a:rPr lang="en-US"/>
              <a:t>77.67% - Feed Forward Neural Network with Full CALIPSO + Giovanni features with 1000m filter</a:t>
            </a:r>
            <a:endParaRPr sz="2000"/>
          </a:p>
          <a:p>
            <a:pPr indent="-342900" lvl="0" marL="457200" rtl="0" algn="l">
              <a:lnSpc>
                <a:spcPct val="110000"/>
              </a:lnSpc>
              <a:spcBef>
                <a:spcPts val="0"/>
              </a:spcBef>
              <a:spcAft>
                <a:spcPts val="0"/>
              </a:spcAft>
              <a:buSzPts val="1800"/>
              <a:buChar char="●"/>
            </a:pPr>
            <a:r>
              <a:rPr lang="en-US"/>
              <a:t>Best Accuracy that meets the NASA Requirements (CALIPSO only):</a:t>
            </a:r>
            <a:endParaRPr/>
          </a:p>
          <a:p>
            <a:pPr indent="-342900" lvl="1" marL="914400" rtl="0" algn="l">
              <a:lnSpc>
                <a:spcPct val="110000"/>
              </a:lnSpc>
              <a:spcBef>
                <a:spcPts val="0"/>
              </a:spcBef>
              <a:spcAft>
                <a:spcPts val="0"/>
              </a:spcAft>
              <a:buSzPts val="1800"/>
              <a:buChar char="○"/>
            </a:pPr>
            <a:r>
              <a:rPr lang="en-US"/>
              <a:t>75.84% - 1D CNN with Full CALIPSO and 1000m filter</a:t>
            </a:r>
            <a:endParaRPr sz="1400">
              <a:latin typeface="Arial"/>
              <a:ea typeface="Arial"/>
              <a:cs typeface="Arial"/>
              <a:sym typeface="Arial"/>
            </a:endParaRPr>
          </a:p>
          <a:p>
            <a:pPr indent="-342900" lvl="0" marL="457200" rtl="0" algn="l">
              <a:lnSpc>
                <a:spcPct val="110000"/>
              </a:lnSpc>
              <a:spcBef>
                <a:spcPts val="0"/>
              </a:spcBef>
              <a:spcAft>
                <a:spcPts val="0"/>
              </a:spcAft>
              <a:buSzPts val="1800"/>
              <a:buChar char="●"/>
            </a:pPr>
            <a:r>
              <a:rPr lang="en-US"/>
              <a:t>Team’s Pick:</a:t>
            </a:r>
            <a:endParaRPr/>
          </a:p>
          <a:p>
            <a:pPr indent="-342900" lvl="1" marL="914400" rtl="0" algn="l">
              <a:lnSpc>
                <a:spcPct val="110000"/>
              </a:lnSpc>
              <a:spcBef>
                <a:spcPts val="0"/>
              </a:spcBef>
              <a:spcAft>
                <a:spcPts val="0"/>
              </a:spcAft>
              <a:buSzPts val="1800"/>
              <a:buChar char="○"/>
            </a:pPr>
            <a:r>
              <a:rPr lang="en-US"/>
              <a:t>75.31% - 1D CNN with Full CALIPSO and 10m filter</a:t>
            </a:r>
            <a:endParaRPr/>
          </a:p>
          <a:p>
            <a:pPr indent="-342900" lvl="2" marL="1371600" rtl="0" algn="l">
              <a:lnSpc>
                <a:spcPct val="110000"/>
              </a:lnSpc>
              <a:spcBef>
                <a:spcPts val="0"/>
              </a:spcBef>
              <a:spcAft>
                <a:spcPts val="0"/>
              </a:spcAft>
              <a:buSzPts val="1800"/>
              <a:buChar char="■"/>
            </a:pPr>
            <a:r>
              <a:rPr lang="en-US"/>
              <a:t>The model loses ~2% accuracy to meet the NASA prompt compared to the best Accuracy model and enhance the distance threshold by 100x</a:t>
            </a:r>
            <a:endParaRPr/>
          </a:p>
          <a:p>
            <a:pPr indent="-342900" lvl="2" marL="1371600" rtl="0" algn="l">
              <a:lnSpc>
                <a:spcPct val="110000"/>
              </a:lnSpc>
              <a:spcBef>
                <a:spcPts val="0"/>
              </a:spcBef>
              <a:spcAft>
                <a:spcPts val="0"/>
              </a:spcAft>
              <a:buSzPts val="1800"/>
              <a:buChar char="■"/>
            </a:pPr>
            <a:r>
              <a:rPr lang="en-US"/>
              <a:t>The model loses 0.53% accuracy compared to the best NASA Model to decrease the distance threshold by 100x</a:t>
            </a:r>
            <a:endParaRPr/>
          </a:p>
          <a:p>
            <a:pPr indent="-342900" lvl="1" marL="914400" rtl="0" algn="l">
              <a:lnSpc>
                <a:spcPct val="110000"/>
              </a:lnSpc>
              <a:spcBef>
                <a:spcPts val="0"/>
              </a:spcBef>
              <a:spcAft>
                <a:spcPts val="0"/>
              </a:spcAft>
              <a:buSzPts val="1800"/>
              <a:buChar char="○"/>
            </a:pPr>
            <a:r>
              <a:rPr lang="en-US"/>
              <a:t>This model achieves the goals of the NASA prompt while providing a tool that can inform the Coral Vita team of a coral location to within 10m of a given lat/lon point which seems to far outweigh the marginal gain in accuracy presented by the other 2 models</a:t>
            </a:r>
            <a:endParaRPr/>
          </a:p>
          <a:p>
            <a:pPr indent="0" lvl="0" marL="1828800" rtl="0" algn="l">
              <a:lnSpc>
                <a:spcPct val="100000"/>
              </a:lnSpc>
              <a:spcBef>
                <a:spcPts val="0"/>
              </a:spcBef>
              <a:spcAft>
                <a:spcPts val="0"/>
              </a:spcAft>
              <a:buNone/>
            </a:pPr>
            <a:r>
              <a:t/>
            </a:r>
            <a:endParaRPr sz="1400">
              <a:latin typeface="Arial"/>
              <a:ea typeface="Arial"/>
              <a:cs typeface="Arial"/>
              <a:sym typeface="Arial"/>
            </a:endParaRPr>
          </a:p>
        </p:txBody>
      </p:sp>
      <p:pic>
        <p:nvPicPr>
          <p:cNvPr id="631" name="Google Shape;631;gcfb4df11c9_0_23"/>
          <p:cNvPicPr preferRelativeResize="0"/>
          <p:nvPr/>
        </p:nvPicPr>
        <p:blipFill>
          <a:blip r:embed="rId3">
            <a:alphaModFix/>
          </a:blip>
          <a:stretch>
            <a:fillRect/>
          </a:stretch>
        </p:blipFill>
        <p:spPr>
          <a:xfrm>
            <a:off x="8178800" y="2214825"/>
            <a:ext cx="3872601" cy="3384576"/>
          </a:xfrm>
          <a:prstGeom prst="rect">
            <a:avLst/>
          </a:prstGeom>
          <a:noFill/>
          <a:ln cap="flat" cmpd="sng" w="9525">
            <a:solidFill>
              <a:schemeClr val="dk2"/>
            </a:solidFill>
            <a:prstDash val="solid"/>
            <a:round/>
            <a:headEnd len="sm" w="sm" type="none"/>
            <a:tailEnd len="sm" w="sm" type="none"/>
          </a:ln>
        </p:spPr>
      </p:pic>
      <p:sp>
        <p:nvSpPr>
          <p:cNvPr id="632" name="Google Shape;632;gcfb4df11c9_0_23"/>
          <p:cNvSpPr txBox="1"/>
          <p:nvPr/>
        </p:nvSpPr>
        <p:spPr>
          <a:xfrm>
            <a:off x="8928050" y="5599400"/>
            <a:ext cx="24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Team’s Pick Confusion Matrix</a:t>
            </a:r>
            <a:endParaRPr>
              <a:latin typeface="Twentieth Century"/>
              <a:ea typeface="Twentieth Century"/>
              <a:cs typeface="Twentieth Century"/>
              <a:sym typeface="Twentieth Century"/>
            </a:endParaRPr>
          </a:p>
        </p:txBody>
      </p:sp>
      <p:pic>
        <p:nvPicPr>
          <p:cNvPr id="633" name="Google Shape;633;gcfb4df11c9_0_23"/>
          <p:cNvPicPr preferRelativeResize="0"/>
          <p:nvPr/>
        </p:nvPicPr>
        <p:blipFill>
          <a:blip r:embed="rId4">
            <a:alphaModFix/>
          </a:blip>
          <a:stretch>
            <a:fillRect/>
          </a:stretch>
        </p:blipFill>
        <p:spPr>
          <a:xfrm>
            <a:off x="10127125" y="0"/>
            <a:ext cx="1958275" cy="785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1047c9d6d21_0_118"/>
          <p:cNvSpPr txBox="1"/>
          <p:nvPr>
            <p:ph type="title"/>
          </p:nvPr>
        </p:nvSpPr>
        <p:spPr>
          <a:xfrm>
            <a:off x="913775" y="466117"/>
            <a:ext cx="10364400" cy="159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Technical Area 4: Data Visualization and Inference</a:t>
            </a:r>
            <a:endParaRPr/>
          </a:p>
        </p:txBody>
      </p:sp>
      <p:sp>
        <p:nvSpPr>
          <p:cNvPr id="640" name="Google Shape;640;g1047c9d6d21_0_118"/>
          <p:cNvSpPr txBox="1"/>
          <p:nvPr>
            <p:ph idx="1" type="body"/>
          </p:nvPr>
        </p:nvSpPr>
        <p:spPr>
          <a:xfrm>
            <a:off x="913775" y="1729850"/>
            <a:ext cx="10363800" cy="1924500"/>
          </a:xfrm>
          <a:prstGeom prst="rect">
            <a:avLst/>
          </a:prstGeom>
          <a:noFill/>
          <a:ln>
            <a:noFill/>
          </a:ln>
        </p:spPr>
        <p:txBody>
          <a:bodyPr anchorCtr="0" anchor="t" bIns="45700" lIns="91425" spcFirstLastPara="1" rIns="91425" wrap="square" tIns="45700">
            <a:normAutofit/>
          </a:bodyPr>
          <a:lstStyle/>
          <a:p>
            <a:pPr indent="-342900" lvl="0" marL="457200" rtl="0" algn="l">
              <a:lnSpc>
                <a:spcPct val="120000"/>
              </a:lnSpc>
              <a:spcBef>
                <a:spcPts val="0"/>
              </a:spcBef>
              <a:spcAft>
                <a:spcPts val="0"/>
              </a:spcAft>
              <a:buSzPts val="1800"/>
              <a:buChar char="•"/>
            </a:pPr>
            <a:r>
              <a:rPr lang="en-US"/>
              <a:t>Data labels are visualized on an interactive time-series plot of CALIPSO measurements</a:t>
            </a:r>
            <a:endParaRPr/>
          </a:p>
          <a:p>
            <a:pPr indent="-342900" lvl="0" marL="457200" rtl="0" algn="l">
              <a:lnSpc>
                <a:spcPct val="120000"/>
              </a:lnSpc>
              <a:spcBef>
                <a:spcPts val="0"/>
              </a:spcBef>
              <a:spcAft>
                <a:spcPts val="0"/>
              </a:spcAft>
              <a:buSzPts val="1800"/>
              <a:buChar char="•"/>
            </a:pPr>
            <a:r>
              <a:rPr lang="en-US"/>
              <a:t>A user can interact with the chart to select dates and locations as needed</a:t>
            </a:r>
            <a:endParaRPr/>
          </a:p>
        </p:txBody>
      </p:sp>
      <p:pic>
        <p:nvPicPr>
          <p:cNvPr id="641" name="Google Shape;641;g1047c9d6d21_0_118"/>
          <p:cNvPicPr preferRelativeResize="0"/>
          <p:nvPr/>
        </p:nvPicPr>
        <p:blipFill>
          <a:blip r:embed="rId3">
            <a:alphaModFix/>
          </a:blip>
          <a:stretch>
            <a:fillRect/>
          </a:stretch>
        </p:blipFill>
        <p:spPr>
          <a:xfrm>
            <a:off x="2099500" y="2723050"/>
            <a:ext cx="7720598" cy="3896499"/>
          </a:xfrm>
          <a:prstGeom prst="rect">
            <a:avLst/>
          </a:prstGeom>
          <a:noFill/>
          <a:ln>
            <a:noFill/>
          </a:ln>
        </p:spPr>
      </p:pic>
      <p:pic>
        <p:nvPicPr>
          <p:cNvPr id="642" name="Google Shape;642;g1047c9d6d21_0_118"/>
          <p:cNvPicPr preferRelativeResize="0"/>
          <p:nvPr/>
        </p:nvPicPr>
        <p:blipFill>
          <a:blip r:embed="rId4">
            <a:alphaModFix/>
          </a:blip>
          <a:stretch>
            <a:fillRect/>
          </a:stretch>
        </p:blipFill>
        <p:spPr>
          <a:xfrm>
            <a:off x="10127125" y="0"/>
            <a:ext cx="1958275" cy="785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1047c9d6d21_0_108"/>
          <p:cNvSpPr txBox="1"/>
          <p:nvPr>
            <p:ph type="title"/>
          </p:nvPr>
        </p:nvSpPr>
        <p:spPr>
          <a:xfrm>
            <a:off x="913775" y="466117"/>
            <a:ext cx="10364400" cy="159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Technical Area 4: “</a:t>
            </a:r>
            <a:r>
              <a:rPr lang="en-US"/>
              <a:t>Failed” Classifiers - U-net CNN</a:t>
            </a:r>
            <a:endParaRPr/>
          </a:p>
        </p:txBody>
      </p:sp>
      <p:sp>
        <p:nvSpPr>
          <p:cNvPr id="649" name="Google Shape;649;g1047c9d6d21_0_108"/>
          <p:cNvSpPr txBox="1"/>
          <p:nvPr>
            <p:ph idx="1" type="body"/>
          </p:nvPr>
        </p:nvSpPr>
        <p:spPr>
          <a:xfrm>
            <a:off x="913775" y="1729850"/>
            <a:ext cx="10363800" cy="1924500"/>
          </a:xfrm>
          <a:prstGeom prst="rect">
            <a:avLst/>
          </a:prstGeom>
          <a:noFill/>
          <a:ln>
            <a:noFill/>
          </a:ln>
        </p:spPr>
        <p:txBody>
          <a:bodyPr anchorCtr="0" anchor="t" bIns="45700" lIns="91425" spcFirstLastPara="1" rIns="91425" wrap="square" tIns="45700">
            <a:normAutofit lnSpcReduction="20000"/>
          </a:bodyPr>
          <a:lstStyle/>
          <a:p>
            <a:pPr indent="-342900" lvl="0" marL="457200" rtl="0" algn="l">
              <a:lnSpc>
                <a:spcPct val="120000"/>
              </a:lnSpc>
              <a:spcBef>
                <a:spcPts val="0"/>
              </a:spcBef>
              <a:spcAft>
                <a:spcPts val="0"/>
              </a:spcAft>
              <a:buSzPts val="1800"/>
              <a:buChar char="•"/>
            </a:pPr>
            <a:r>
              <a:rPr lang="en-US"/>
              <a:t>CALIPSO data was far too sparse to apply to a U-net CNN where we require labels for every pixel in an image to train a classifier</a:t>
            </a:r>
            <a:endParaRPr/>
          </a:p>
          <a:p>
            <a:pPr indent="-342900" lvl="0" marL="457200" rtl="0" algn="l">
              <a:lnSpc>
                <a:spcPct val="120000"/>
              </a:lnSpc>
              <a:spcBef>
                <a:spcPts val="0"/>
              </a:spcBef>
              <a:spcAft>
                <a:spcPts val="0"/>
              </a:spcAft>
              <a:buSzPts val="1800"/>
              <a:buChar char="•"/>
            </a:pPr>
            <a:r>
              <a:rPr lang="en-US"/>
              <a:t>The team found that MODIS-Aqua might be used with Allen Coral Atlas to train a U-net model but did not go deep down this path based off feedback from the NASA team</a:t>
            </a:r>
            <a:endParaRPr/>
          </a:p>
          <a:p>
            <a:pPr indent="-342900" lvl="0" marL="457200" rtl="0" algn="l">
              <a:lnSpc>
                <a:spcPct val="120000"/>
              </a:lnSpc>
              <a:spcBef>
                <a:spcPts val="0"/>
              </a:spcBef>
              <a:spcAft>
                <a:spcPts val="0"/>
              </a:spcAft>
              <a:buSzPts val="1800"/>
              <a:buChar char="•"/>
            </a:pPr>
            <a:r>
              <a:rPr lang="en-US"/>
              <a:t>While the team was unable to get a fully functioning model, the data does appear promising for future work</a:t>
            </a:r>
            <a:endParaRPr/>
          </a:p>
        </p:txBody>
      </p:sp>
      <p:pic>
        <p:nvPicPr>
          <p:cNvPr id="650" name="Google Shape;650;g1047c9d6d21_0_108"/>
          <p:cNvPicPr preferRelativeResize="0"/>
          <p:nvPr/>
        </p:nvPicPr>
        <p:blipFill>
          <a:blip r:embed="rId3">
            <a:alphaModFix/>
          </a:blip>
          <a:stretch>
            <a:fillRect/>
          </a:stretch>
        </p:blipFill>
        <p:spPr>
          <a:xfrm>
            <a:off x="7585825" y="3654350"/>
            <a:ext cx="2438400" cy="2419350"/>
          </a:xfrm>
          <a:prstGeom prst="rect">
            <a:avLst/>
          </a:prstGeom>
          <a:noFill/>
          <a:ln>
            <a:noFill/>
          </a:ln>
        </p:spPr>
      </p:pic>
      <p:pic>
        <p:nvPicPr>
          <p:cNvPr id="651" name="Google Shape;651;g1047c9d6d21_0_108"/>
          <p:cNvPicPr preferRelativeResize="0"/>
          <p:nvPr/>
        </p:nvPicPr>
        <p:blipFill>
          <a:blip r:embed="rId4">
            <a:alphaModFix/>
          </a:blip>
          <a:stretch>
            <a:fillRect/>
          </a:stretch>
        </p:blipFill>
        <p:spPr>
          <a:xfrm>
            <a:off x="1727750" y="3654350"/>
            <a:ext cx="2447925" cy="2457450"/>
          </a:xfrm>
          <a:prstGeom prst="rect">
            <a:avLst/>
          </a:prstGeom>
          <a:noFill/>
          <a:ln>
            <a:noFill/>
          </a:ln>
        </p:spPr>
      </p:pic>
      <p:sp>
        <p:nvSpPr>
          <p:cNvPr id="652" name="Google Shape;652;g1047c9d6d21_0_108"/>
          <p:cNvSpPr txBox="1"/>
          <p:nvPr/>
        </p:nvSpPr>
        <p:spPr>
          <a:xfrm>
            <a:off x="489613" y="6112775"/>
            <a:ext cx="49242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US">
                <a:latin typeface="Twentieth Century"/>
                <a:ea typeface="Twentieth Century"/>
                <a:cs typeface="Twentieth Century"/>
                <a:sym typeface="Twentieth Century"/>
              </a:rPr>
              <a:t>Greyscale Allen Coral Atlas mask used for labeling in U-net</a:t>
            </a:r>
            <a:endParaRPr>
              <a:latin typeface="Twentieth Century"/>
              <a:ea typeface="Twentieth Century"/>
              <a:cs typeface="Twentieth Century"/>
              <a:sym typeface="Twentieth Century"/>
            </a:endParaRPr>
          </a:p>
        </p:txBody>
      </p:sp>
      <p:sp>
        <p:nvSpPr>
          <p:cNvPr id="653" name="Google Shape;653;g1047c9d6d21_0_108"/>
          <p:cNvSpPr txBox="1"/>
          <p:nvPr/>
        </p:nvSpPr>
        <p:spPr>
          <a:xfrm>
            <a:off x="7202875" y="6112775"/>
            <a:ext cx="35091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US">
                <a:latin typeface="Twentieth Century"/>
                <a:ea typeface="Twentieth Century"/>
                <a:cs typeface="Twentieth Century"/>
                <a:sym typeface="Twentieth Century"/>
              </a:rPr>
              <a:t>Greyscale MODIS-Aqua data</a:t>
            </a:r>
            <a:endParaRPr>
              <a:latin typeface="Twentieth Century"/>
              <a:ea typeface="Twentieth Century"/>
              <a:cs typeface="Twentieth Century"/>
              <a:sym typeface="Twentieth Century"/>
            </a:endParaRPr>
          </a:p>
        </p:txBody>
      </p:sp>
      <p:pic>
        <p:nvPicPr>
          <p:cNvPr id="654" name="Google Shape;654;g1047c9d6d21_0_108"/>
          <p:cNvPicPr preferRelativeResize="0"/>
          <p:nvPr/>
        </p:nvPicPr>
        <p:blipFill>
          <a:blip r:embed="rId5">
            <a:alphaModFix/>
          </a:blip>
          <a:stretch>
            <a:fillRect/>
          </a:stretch>
        </p:blipFill>
        <p:spPr>
          <a:xfrm>
            <a:off x="10127125" y="0"/>
            <a:ext cx="1958275" cy="785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g1047c9d6d21_0_129"/>
          <p:cNvSpPr txBox="1"/>
          <p:nvPr>
            <p:ph type="title"/>
          </p:nvPr>
        </p:nvSpPr>
        <p:spPr>
          <a:xfrm>
            <a:off x="913775" y="466117"/>
            <a:ext cx="10364400" cy="159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Technical Area 4: </a:t>
            </a:r>
            <a:r>
              <a:rPr lang="en-US"/>
              <a:t>Takeaways</a:t>
            </a:r>
            <a:r>
              <a:rPr lang="en-US"/>
              <a:t> and Future Work</a:t>
            </a:r>
            <a:endParaRPr/>
          </a:p>
        </p:txBody>
      </p:sp>
      <p:sp>
        <p:nvSpPr>
          <p:cNvPr id="661" name="Google Shape;661;g1047c9d6d21_0_129"/>
          <p:cNvSpPr txBox="1"/>
          <p:nvPr>
            <p:ph idx="1" type="body"/>
          </p:nvPr>
        </p:nvSpPr>
        <p:spPr>
          <a:xfrm>
            <a:off x="914075" y="1713525"/>
            <a:ext cx="10363800" cy="4732200"/>
          </a:xfrm>
          <a:prstGeom prst="rect">
            <a:avLst/>
          </a:prstGeom>
          <a:noFill/>
          <a:ln>
            <a:noFill/>
          </a:ln>
        </p:spPr>
        <p:txBody>
          <a:bodyPr anchorCtr="0" anchor="t" bIns="45700" lIns="91425" spcFirstLastPara="1" rIns="91425" wrap="square" tIns="45700">
            <a:normAutofit lnSpcReduction="10000"/>
          </a:bodyPr>
          <a:lstStyle/>
          <a:p>
            <a:pPr indent="-342900" lvl="0" marL="457200" rtl="0" algn="l">
              <a:lnSpc>
                <a:spcPct val="120000"/>
              </a:lnSpc>
              <a:spcBef>
                <a:spcPts val="0"/>
              </a:spcBef>
              <a:spcAft>
                <a:spcPts val="0"/>
              </a:spcAft>
              <a:buSzPts val="1800"/>
              <a:buChar char="•"/>
            </a:pPr>
            <a:r>
              <a:rPr lang="en-US"/>
              <a:t>From our efforts, we can learn:</a:t>
            </a:r>
            <a:endParaRPr/>
          </a:p>
          <a:p>
            <a:pPr indent="-342900" lvl="1" marL="914400" rtl="0" algn="l">
              <a:spcBef>
                <a:spcPts val="0"/>
              </a:spcBef>
              <a:spcAft>
                <a:spcPts val="0"/>
              </a:spcAft>
              <a:buSzPts val="1800"/>
              <a:buChar char="•"/>
            </a:pPr>
            <a:r>
              <a:rPr lang="en-US"/>
              <a:t>Creating a fused dataset of open-source coral reef data is feasible</a:t>
            </a:r>
            <a:endParaRPr/>
          </a:p>
          <a:p>
            <a:pPr indent="-342900" lvl="1" marL="914400" rtl="0" algn="l">
              <a:lnSpc>
                <a:spcPct val="120000"/>
              </a:lnSpc>
              <a:spcBef>
                <a:spcPts val="0"/>
              </a:spcBef>
              <a:spcAft>
                <a:spcPts val="0"/>
              </a:spcAft>
              <a:buSzPts val="1800"/>
              <a:buChar char="•"/>
            </a:pPr>
            <a:r>
              <a:rPr lang="en-US"/>
              <a:t>With CALIPSO reflectance data alone, it is difficult to accurately predict locations of coral</a:t>
            </a:r>
            <a:endParaRPr/>
          </a:p>
          <a:p>
            <a:pPr indent="-342900" lvl="2" marL="1371600" rtl="0" algn="l">
              <a:lnSpc>
                <a:spcPct val="120000"/>
              </a:lnSpc>
              <a:spcBef>
                <a:spcPts val="0"/>
              </a:spcBef>
              <a:spcAft>
                <a:spcPts val="0"/>
              </a:spcAft>
              <a:buSzPts val="1800"/>
              <a:buChar char="•"/>
            </a:pPr>
            <a:r>
              <a:rPr lang="en-US"/>
              <a:t>Using numerous different models, the best accuracy on the test data was 77.67%</a:t>
            </a:r>
            <a:endParaRPr/>
          </a:p>
          <a:p>
            <a:pPr indent="-342900" lvl="0" marL="457200" rtl="0" algn="l">
              <a:lnSpc>
                <a:spcPct val="120000"/>
              </a:lnSpc>
              <a:spcBef>
                <a:spcPts val="0"/>
              </a:spcBef>
              <a:spcAft>
                <a:spcPts val="0"/>
              </a:spcAft>
              <a:buSzPts val="1800"/>
              <a:buChar char="•"/>
            </a:pPr>
            <a:r>
              <a:rPr lang="en-US"/>
              <a:t>Reasons for poor performance:</a:t>
            </a:r>
            <a:endParaRPr/>
          </a:p>
          <a:p>
            <a:pPr indent="-342900" lvl="1" marL="914400" rtl="0" algn="l">
              <a:lnSpc>
                <a:spcPct val="120000"/>
              </a:lnSpc>
              <a:spcBef>
                <a:spcPts val="0"/>
              </a:spcBef>
              <a:spcAft>
                <a:spcPts val="0"/>
              </a:spcAft>
              <a:buSzPts val="1800"/>
              <a:buChar char="•"/>
            </a:pPr>
            <a:r>
              <a:rPr lang="en-US"/>
              <a:t>Little separation between reflectance values for each class</a:t>
            </a:r>
            <a:endParaRPr/>
          </a:p>
          <a:p>
            <a:pPr indent="-342900" lvl="1" marL="914400" rtl="0" algn="l">
              <a:lnSpc>
                <a:spcPct val="120000"/>
              </a:lnSpc>
              <a:spcBef>
                <a:spcPts val="0"/>
              </a:spcBef>
              <a:spcAft>
                <a:spcPts val="0"/>
              </a:spcAft>
              <a:buSzPts val="1800"/>
              <a:buChar char="•"/>
            </a:pPr>
            <a:r>
              <a:rPr lang="en-US"/>
              <a:t>Sparse dataset due to satellite ground track and orbit (low confidence of ~39% when data is present)</a:t>
            </a:r>
            <a:endParaRPr/>
          </a:p>
          <a:p>
            <a:pPr indent="-342900" lvl="1" marL="914400" rtl="0" algn="l">
              <a:lnSpc>
                <a:spcPct val="120000"/>
              </a:lnSpc>
              <a:spcBef>
                <a:spcPts val="0"/>
              </a:spcBef>
              <a:spcAft>
                <a:spcPts val="0"/>
              </a:spcAft>
              <a:buSzPts val="1800"/>
              <a:buChar char="•"/>
            </a:pPr>
            <a:r>
              <a:rPr lang="en-US"/>
              <a:t>Inherent errors in the data adds large amounts of noise</a:t>
            </a:r>
            <a:endParaRPr/>
          </a:p>
          <a:p>
            <a:pPr indent="-342900" lvl="0" marL="457200" rtl="0" algn="l">
              <a:lnSpc>
                <a:spcPct val="120000"/>
              </a:lnSpc>
              <a:spcBef>
                <a:spcPts val="0"/>
              </a:spcBef>
              <a:spcAft>
                <a:spcPts val="0"/>
              </a:spcAft>
              <a:buSzPts val="1800"/>
              <a:buChar char="•"/>
            </a:pPr>
            <a:r>
              <a:rPr lang="en-US"/>
              <a:t>Recommendations for the future:</a:t>
            </a:r>
            <a:endParaRPr/>
          </a:p>
          <a:p>
            <a:pPr indent="-342900" lvl="1" marL="914400" rtl="0" algn="l">
              <a:lnSpc>
                <a:spcPct val="120000"/>
              </a:lnSpc>
              <a:spcBef>
                <a:spcPts val="0"/>
              </a:spcBef>
              <a:spcAft>
                <a:spcPts val="0"/>
              </a:spcAft>
              <a:buSzPts val="1800"/>
              <a:buChar char="•"/>
            </a:pPr>
            <a:r>
              <a:rPr lang="en-US"/>
              <a:t>Combine our Fused Dataset with other available imagery (Sentinel or MODIS) and implement new models such as U-net CNN</a:t>
            </a:r>
            <a:endParaRPr/>
          </a:p>
          <a:p>
            <a:pPr indent="-342900" lvl="1" marL="914400" rtl="0" algn="l">
              <a:lnSpc>
                <a:spcPct val="120000"/>
              </a:lnSpc>
              <a:spcBef>
                <a:spcPts val="0"/>
              </a:spcBef>
              <a:spcAft>
                <a:spcPts val="0"/>
              </a:spcAft>
              <a:buSzPts val="1800"/>
              <a:buChar char="•"/>
            </a:pPr>
            <a:r>
              <a:rPr lang="en-US"/>
              <a:t>Further research the use of data such as Giovanni to augment CALIPSO data </a:t>
            </a:r>
            <a:endParaRPr/>
          </a:p>
          <a:p>
            <a:pPr indent="-342900" lvl="1" marL="914400" rtl="0" algn="l">
              <a:lnSpc>
                <a:spcPct val="120000"/>
              </a:lnSpc>
              <a:spcBef>
                <a:spcPts val="0"/>
              </a:spcBef>
              <a:spcAft>
                <a:spcPts val="0"/>
              </a:spcAft>
              <a:buSzPts val="1800"/>
              <a:buChar char="•"/>
            </a:pPr>
            <a:r>
              <a:rPr lang="en-US"/>
              <a:t>Explore filtering the dataset by confidence level rather than distance</a:t>
            </a:r>
            <a:endParaRPr/>
          </a:p>
        </p:txBody>
      </p:sp>
      <p:pic>
        <p:nvPicPr>
          <p:cNvPr id="662" name="Google Shape;662;g1047c9d6d21_0_129"/>
          <p:cNvPicPr preferRelativeResize="0"/>
          <p:nvPr/>
        </p:nvPicPr>
        <p:blipFill>
          <a:blip r:embed="rId3">
            <a:alphaModFix/>
          </a:blip>
          <a:stretch>
            <a:fillRect/>
          </a:stretch>
        </p:blipFill>
        <p:spPr>
          <a:xfrm>
            <a:off x="10127125" y="0"/>
            <a:ext cx="1958275" cy="785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g1047c9d6d21_0_136"/>
          <p:cNvSpPr txBox="1"/>
          <p:nvPr>
            <p:ph type="title"/>
          </p:nvPr>
        </p:nvSpPr>
        <p:spPr>
          <a:xfrm>
            <a:off x="913775" y="466117"/>
            <a:ext cx="10364400" cy="159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Questions?</a:t>
            </a:r>
            <a:endParaRPr/>
          </a:p>
        </p:txBody>
      </p:sp>
      <p:pic>
        <p:nvPicPr>
          <p:cNvPr id="669" name="Google Shape;669;g1047c9d6d21_0_136"/>
          <p:cNvPicPr preferRelativeResize="0"/>
          <p:nvPr/>
        </p:nvPicPr>
        <p:blipFill>
          <a:blip r:embed="rId3">
            <a:alphaModFix/>
          </a:blip>
          <a:stretch>
            <a:fillRect/>
          </a:stretch>
        </p:blipFill>
        <p:spPr>
          <a:xfrm>
            <a:off x="10127125" y="0"/>
            <a:ext cx="1958275" cy="785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1050926bbb1_0_219"/>
          <p:cNvSpPr txBox="1"/>
          <p:nvPr>
            <p:ph type="title"/>
          </p:nvPr>
        </p:nvSpPr>
        <p:spPr>
          <a:xfrm>
            <a:off x="913775" y="618517"/>
            <a:ext cx="10364400" cy="1596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Introduction: Basic Goals</a:t>
            </a:r>
            <a:endParaRPr/>
          </a:p>
        </p:txBody>
      </p:sp>
      <p:pic>
        <p:nvPicPr>
          <p:cNvPr id="214" name="Google Shape;214;g1050926bbb1_0_219"/>
          <p:cNvPicPr preferRelativeResize="0"/>
          <p:nvPr/>
        </p:nvPicPr>
        <p:blipFill>
          <a:blip r:embed="rId3">
            <a:alphaModFix/>
          </a:blip>
          <a:stretch>
            <a:fillRect/>
          </a:stretch>
        </p:blipFill>
        <p:spPr>
          <a:xfrm>
            <a:off x="1333475" y="2476875"/>
            <a:ext cx="5059953" cy="313717"/>
          </a:xfrm>
          <a:prstGeom prst="rect">
            <a:avLst/>
          </a:prstGeom>
          <a:noFill/>
          <a:ln>
            <a:noFill/>
          </a:ln>
        </p:spPr>
      </p:pic>
      <p:pic>
        <p:nvPicPr>
          <p:cNvPr id="215" name="Google Shape;215;g1050926bbb1_0_219"/>
          <p:cNvPicPr preferRelativeResize="0"/>
          <p:nvPr/>
        </p:nvPicPr>
        <p:blipFill>
          <a:blip r:embed="rId4">
            <a:alphaModFix/>
          </a:blip>
          <a:stretch>
            <a:fillRect/>
          </a:stretch>
        </p:blipFill>
        <p:spPr>
          <a:xfrm>
            <a:off x="1956700" y="2427867"/>
            <a:ext cx="8351347" cy="3811608"/>
          </a:xfrm>
          <a:prstGeom prst="rect">
            <a:avLst/>
          </a:prstGeom>
          <a:noFill/>
          <a:ln>
            <a:noFill/>
          </a:ln>
        </p:spPr>
      </p:pic>
      <p:pic>
        <p:nvPicPr>
          <p:cNvPr id="216" name="Google Shape;216;g1050926bbb1_0_219"/>
          <p:cNvPicPr preferRelativeResize="0"/>
          <p:nvPr/>
        </p:nvPicPr>
        <p:blipFill>
          <a:blip r:embed="rId5">
            <a:alphaModFix/>
          </a:blip>
          <a:stretch>
            <a:fillRect/>
          </a:stretch>
        </p:blipFill>
        <p:spPr>
          <a:xfrm>
            <a:off x="10127125" y="0"/>
            <a:ext cx="1958275" cy="785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f80316ded4_3_9"/>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wentieth Century"/>
              <a:buNone/>
            </a:pPr>
            <a:r>
              <a:rPr lang="en-US"/>
              <a:t>Introduction</a:t>
            </a:r>
            <a:r>
              <a:rPr lang="en-US"/>
              <a:t>: Region of Focus</a:t>
            </a:r>
            <a:endParaRPr/>
          </a:p>
        </p:txBody>
      </p:sp>
      <p:sp>
        <p:nvSpPr>
          <p:cNvPr id="222" name="Google Shape;222;gf80316ded4_3_9"/>
          <p:cNvSpPr txBox="1"/>
          <p:nvPr>
            <p:ph idx="1" type="body"/>
          </p:nvPr>
        </p:nvSpPr>
        <p:spPr>
          <a:xfrm>
            <a:off x="562300" y="2125950"/>
            <a:ext cx="5508300" cy="41847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500"/>
              </a:spcBef>
              <a:spcAft>
                <a:spcPts val="0"/>
              </a:spcAft>
              <a:buNone/>
            </a:pPr>
            <a:r>
              <a:rPr lang="en-US" sz="1800"/>
              <a:t>Florida use-case:</a:t>
            </a:r>
            <a:endParaRPr sz="1800"/>
          </a:p>
          <a:p>
            <a:pPr indent="-342900" lvl="0" marL="457200" rtl="0" algn="l">
              <a:spcBef>
                <a:spcPts val="500"/>
              </a:spcBef>
              <a:spcAft>
                <a:spcPts val="0"/>
              </a:spcAft>
              <a:buSzPts val="1800"/>
              <a:buChar char="•"/>
            </a:pPr>
            <a:r>
              <a:rPr lang="en-US" sz="1800"/>
              <a:t>One of few locations with detailed bleaching survey reports containing GIS information and dates ranging from 2014-2020. </a:t>
            </a:r>
            <a:endParaRPr sz="1800"/>
          </a:p>
          <a:p>
            <a:pPr indent="-342900" lvl="1" marL="914400" rtl="0" algn="l">
              <a:spcBef>
                <a:spcPts val="0"/>
              </a:spcBef>
              <a:spcAft>
                <a:spcPts val="0"/>
              </a:spcAft>
              <a:buSzPts val="1800"/>
              <a:buChar char="•"/>
            </a:pPr>
            <a:r>
              <a:rPr lang="en-US"/>
              <a:t>Total of 2210 reports submitted with 1318 bleaching events and 892 non-bleaching events. </a:t>
            </a:r>
            <a:endParaRPr/>
          </a:p>
          <a:p>
            <a:pPr indent="-342900" lvl="1" marL="914400" rtl="0" algn="l">
              <a:spcBef>
                <a:spcPts val="0"/>
              </a:spcBef>
              <a:spcAft>
                <a:spcPts val="0"/>
              </a:spcAft>
              <a:buSzPts val="1800"/>
              <a:buChar char="•"/>
            </a:pPr>
            <a:r>
              <a:rPr lang="en-US"/>
              <a:t>Unique locations: 1690</a:t>
            </a:r>
            <a:endParaRPr/>
          </a:p>
          <a:p>
            <a:pPr indent="-342900" lvl="0" marL="457200" rtl="0" algn="l">
              <a:spcBef>
                <a:spcPts val="0"/>
              </a:spcBef>
              <a:spcAft>
                <a:spcPts val="0"/>
              </a:spcAft>
              <a:buSzPts val="1800"/>
              <a:buChar char="•"/>
            </a:pPr>
            <a:r>
              <a:rPr lang="en-US" sz="1800"/>
              <a:t>Over 2M unique locations from Allen Coral Atlas database. </a:t>
            </a:r>
            <a:endParaRPr sz="1800"/>
          </a:p>
        </p:txBody>
      </p:sp>
      <p:pic>
        <p:nvPicPr>
          <p:cNvPr id="223" name="Google Shape;223;gf80316ded4_3_9"/>
          <p:cNvPicPr preferRelativeResize="0"/>
          <p:nvPr/>
        </p:nvPicPr>
        <p:blipFill>
          <a:blip r:embed="rId3">
            <a:alphaModFix/>
          </a:blip>
          <a:stretch>
            <a:fillRect/>
          </a:stretch>
        </p:blipFill>
        <p:spPr>
          <a:xfrm>
            <a:off x="6351600" y="1836425"/>
            <a:ext cx="5661500" cy="4763725"/>
          </a:xfrm>
          <a:prstGeom prst="rect">
            <a:avLst/>
          </a:prstGeom>
          <a:noFill/>
          <a:ln cap="flat" cmpd="sng" w="9525">
            <a:solidFill>
              <a:schemeClr val="dk2"/>
            </a:solidFill>
            <a:prstDash val="solid"/>
            <a:round/>
            <a:headEnd len="sm" w="sm" type="none"/>
            <a:tailEnd len="sm" w="sm" type="none"/>
          </a:ln>
        </p:spPr>
      </p:pic>
      <p:pic>
        <p:nvPicPr>
          <p:cNvPr id="224" name="Google Shape;224;gf80316ded4_3_9"/>
          <p:cNvPicPr preferRelativeResize="0"/>
          <p:nvPr/>
        </p:nvPicPr>
        <p:blipFill>
          <a:blip r:embed="rId4">
            <a:alphaModFix/>
          </a:blip>
          <a:stretch>
            <a:fillRect/>
          </a:stretch>
        </p:blipFill>
        <p:spPr>
          <a:xfrm>
            <a:off x="10127125" y="0"/>
            <a:ext cx="1958275" cy="785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104ae16b8c5_1_2"/>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Technical Area 1: Cross-Validate Open-Source Reef Databases</a:t>
            </a:r>
            <a:endParaRPr/>
          </a:p>
        </p:txBody>
      </p:sp>
      <p:sp>
        <p:nvSpPr>
          <p:cNvPr id="231" name="Google Shape;231;g104ae16b8c5_1_2"/>
          <p:cNvSpPr txBox="1"/>
          <p:nvPr/>
        </p:nvSpPr>
        <p:spPr>
          <a:xfrm>
            <a:off x="157475" y="4292125"/>
            <a:ext cx="11876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a:t> </a:t>
            </a:r>
            <a:endParaRPr/>
          </a:p>
        </p:txBody>
      </p:sp>
      <p:sp>
        <p:nvSpPr>
          <p:cNvPr id="232" name="Google Shape;232;g104ae16b8c5_1_2"/>
          <p:cNvSpPr txBox="1"/>
          <p:nvPr>
            <p:ph idx="1" type="body"/>
          </p:nvPr>
        </p:nvSpPr>
        <p:spPr>
          <a:xfrm>
            <a:off x="881500" y="2019225"/>
            <a:ext cx="10363800" cy="40221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None/>
            </a:pPr>
            <a:r>
              <a:rPr lang="en-US" u="sng"/>
              <a:t>Goal:</a:t>
            </a:r>
            <a:r>
              <a:rPr lang="en-US"/>
              <a:t> Identify at least four coral databases and combine into a single dataset for ground truth labels. </a:t>
            </a:r>
            <a:endParaRPr/>
          </a:p>
        </p:txBody>
      </p:sp>
      <p:graphicFrame>
        <p:nvGraphicFramePr>
          <p:cNvPr id="233" name="Google Shape;233;g104ae16b8c5_1_2"/>
          <p:cNvGraphicFramePr/>
          <p:nvPr/>
        </p:nvGraphicFramePr>
        <p:xfrm>
          <a:off x="518888" y="2745425"/>
          <a:ext cx="3000000" cy="3000000"/>
        </p:xfrm>
        <a:graphic>
          <a:graphicData uri="http://schemas.openxmlformats.org/drawingml/2006/table">
            <a:tbl>
              <a:tblPr>
                <a:noFill/>
                <a:tableStyleId>{2741213C-72F4-4D8F-B33C-D1D4A8CBA562}</a:tableStyleId>
              </a:tblPr>
              <a:tblGrid>
                <a:gridCol w="1606850"/>
                <a:gridCol w="2953850"/>
                <a:gridCol w="2574675"/>
                <a:gridCol w="3994500"/>
              </a:tblGrid>
              <a:tr h="433425">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lt1"/>
                          </a:solidFill>
                        </a:rPr>
                        <a:t>Data</a:t>
                      </a:r>
                      <a:endParaRPr sz="14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lt1"/>
                          </a:solidFill>
                        </a:rPr>
                        <a:t>Source</a:t>
                      </a:r>
                      <a:endParaRPr sz="14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l">
                        <a:lnSpc>
                          <a:spcPct val="100000"/>
                        </a:lnSpc>
                        <a:spcBef>
                          <a:spcPts val="0"/>
                        </a:spcBef>
                        <a:spcAft>
                          <a:spcPts val="0"/>
                        </a:spcAft>
                        <a:buNone/>
                      </a:pPr>
                      <a:r>
                        <a:rPr lang="en-US">
                          <a:solidFill>
                            <a:schemeClr val="lt1"/>
                          </a:solidFill>
                        </a:rPr>
                        <a:t>Data Collection Method</a:t>
                      </a:r>
                      <a:endParaRPr sz="14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lt1"/>
                          </a:solidFill>
                        </a:rPr>
                        <a:t>Notes</a:t>
                      </a:r>
                      <a:endParaRPr sz="14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r>
              <a:tr h="424000">
                <a:tc rowSpan="3">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Reef Locations</a:t>
                      </a:r>
                      <a:r>
                        <a:rPr lang="en-US"/>
                        <a:t> - Classification Labels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Allen Coral Atlas</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rPr lang="en-US"/>
                        <a:t>direct download from website</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Scalable, labels, accuracy 60-90% classification</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433425">
                <a:tc vMerge="1"/>
                <a:tc>
                  <a:txBody>
                    <a:bodyPr/>
                    <a:lstStyle/>
                    <a:p>
                      <a:pPr indent="0" lvl="0" marL="0" marR="0" rtl="0" algn="l">
                        <a:lnSpc>
                          <a:spcPct val="100000"/>
                        </a:lnSpc>
                        <a:spcBef>
                          <a:spcPts val="0"/>
                        </a:spcBef>
                        <a:spcAft>
                          <a:spcPts val="0"/>
                        </a:spcAft>
                        <a:buNone/>
                      </a:pPr>
                      <a:r>
                        <a:rPr lang="en-US"/>
                        <a:t>World Conservation Monitoring Centre (WCMC)</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US">
                          <a:solidFill>
                            <a:schemeClr val="dk1"/>
                          </a:solidFill>
                        </a:rPr>
                        <a:t>direct download from website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US">
                          <a:solidFill>
                            <a:schemeClr val="dk1"/>
                          </a:solidFill>
                        </a:rPr>
                        <a:t>Scalable, labels, accuracy is unknown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433425">
                <a:tc vMerge="1"/>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ReefBase</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US">
                          <a:solidFill>
                            <a:schemeClr val="dk1"/>
                          </a:solidFill>
                        </a:rPr>
                        <a:t>direct download from website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Approximate locations</a:t>
                      </a:r>
                      <a:r>
                        <a:rPr lang="en-US"/>
                        <a:t> of coral reefs</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666825">
                <a:tc rowSpan="3">
                  <a:txBody>
                    <a:bodyPr/>
                    <a:lstStyle/>
                    <a:p>
                      <a:pPr indent="0" lvl="0" marL="0" rtl="0" algn="l">
                        <a:spcBef>
                          <a:spcPts val="0"/>
                        </a:spcBef>
                        <a:spcAft>
                          <a:spcPts val="0"/>
                        </a:spcAft>
                        <a:buNone/>
                      </a:pPr>
                      <a:r>
                        <a:rPr lang="en-US"/>
                        <a:t>Reef </a:t>
                      </a:r>
                      <a:r>
                        <a:rPr lang="en-US"/>
                        <a:t>Vitality - </a:t>
                      </a:r>
                      <a:endParaRPr/>
                    </a:p>
                    <a:p>
                      <a:pPr indent="0" lvl="0" marL="0" rtl="0" algn="l">
                        <a:spcBef>
                          <a:spcPts val="0"/>
                        </a:spcBef>
                        <a:spcAft>
                          <a:spcPts val="0"/>
                        </a:spcAft>
                        <a:buNone/>
                      </a:pPr>
                      <a:r>
                        <a:rPr lang="en-US"/>
                        <a:t>Coral Reef health</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Florida Bleach Watch Report</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E"/>
                    </a:solidFill>
                  </a:tcPr>
                </a:tc>
                <a:tc>
                  <a:txBody>
                    <a:bodyPr/>
                    <a:lstStyle/>
                    <a:p>
                      <a:pPr indent="0" lvl="0" marL="0" rtl="0" algn="l">
                        <a:spcBef>
                          <a:spcPts val="0"/>
                        </a:spcBef>
                        <a:spcAft>
                          <a:spcPts val="0"/>
                        </a:spcAft>
                        <a:buNone/>
                      </a:pPr>
                      <a:r>
                        <a:rPr lang="en-US">
                          <a:solidFill>
                            <a:schemeClr val="dk1"/>
                          </a:solidFill>
                        </a:rPr>
                        <a:t>direct download from website</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Comprehensive </a:t>
                      </a:r>
                      <a:r>
                        <a:rPr lang="en-US"/>
                        <a:t>s</a:t>
                      </a:r>
                      <a:r>
                        <a:rPr lang="en-US" sz="1400" u="none" cap="none" strike="noStrike"/>
                        <a:t>urveys</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E"/>
                    </a:solidFill>
                  </a:tcPr>
                </a:tc>
              </a:tr>
              <a:tr h="666825">
                <a:tc vMerge="1"/>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dk1"/>
                          </a:solidFill>
                        </a:rPr>
                        <a:t>NOAA Coastwatch Co</a:t>
                      </a:r>
                      <a:r>
                        <a:rPr lang="en-US" sz="1400" u="none" cap="none" strike="noStrike"/>
                        <a:t>ral Reef Watch</a:t>
                      </a:r>
                      <a:r>
                        <a:rPr lang="en-US"/>
                        <a:t> </a:t>
                      </a:r>
                      <a:r>
                        <a:rPr lang="en-US" sz="1400" u="none" cap="none" strike="noStrike"/>
                        <a:t>Bleaching Alert</a:t>
                      </a:r>
                      <a:endParaRPr sz="1400" u="none" cap="none" strike="noStrike">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E"/>
                    </a:solidFill>
                  </a:tcPr>
                </a:tc>
                <a:tc>
                  <a:txBody>
                    <a:bodyPr/>
                    <a:lstStyle/>
                    <a:p>
                      <a:pPr indent="0" lvl="0" marL="0" marR="0" rtl="0" algn="l">
                        <a:lnSpc>
                          <a:spcPct val="100000"/>
                        </a:lnSpc>
                        <a:spcBef>
                          <a:spcPts val="0"/>
                        </a:spcBef>
                        <a:spcAft>
                          <a:spcPts val="0"/>
                        </a:spcAft>
                        <a:buNone/>
                      </a:pPr>
                      <a:r>
                        <a:rPr lang="en-US">
                          <a:solidFill>
                            <a:schemeClr val="dk1"/>
                          </a:solidFill>
                        </a:rPr>
                        <a:t>API</a:t>
                      </a:r>
                      <a:endParaRPr>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dk1"/>
                          </a:solidFill>
                        </a:rPr>
                        <a:t>Satellite coral bleaching heat stress monitoring</a:t>
                      </a:r>
                      <a:r>
                        <a:rPr lang="en-US" sz="1400" u="none" cap="none" strike="noStrike"/>
                        <a:t>, 5 km coverage </a:t>
                      </a:r>
                      <a:r>
                        <a:rPr lang="en-US"/>
                        <a:t>area</a:t>
                      </a:r>
                      <a:endParaRPr sz="1400" u="none" cap="none" strike="noStrike">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E"/>
                    </a:solidFill>
                  </a:tcPr>
                </a:tc>
              </a:tr>
              <a:tr h="392375">
                <a:tc vMerge="1"/>
                <a:tc>
                  <a:txBody>
                    <a:bodyPr/>
                    <a:lstStyle/>
                    <a:p>
                      <a:pPr indent="0" lvl="0" marL="0" marR="0" rtl="0" algn="l">
                        <a:lnSpc>
                          <a:spcPct val="100000"/>
                        </a:lnSpc>
                        <a:spcBef>
                          <a:spcPts val="0"/>
                        </a:spcBef>
                        <a:spcAft>
                          <a:spcPts val="0"/>
                        </a:spcAft>
                        <a:buNone/>
                      </a:pPr>
                      <a:r>
                        <a:rPr lang="en-US"/>
                        <a:t>NASA Giovanni</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E"/>
                    </a:solidFill>
                  </a:tcPr>
                </a:tc>
                <a:tc>
                  <a:txBody>
                    <a:bodyPr/>
                    <a:lstStyle/>
                    <a:p>
                      <a:pPr indent="0" lvl="0" marL="0" marR="0" rtl="0" algn="l">
                        <a:lnSpc>
                          <a:spcPct val="100000"/>
                        </a:lnSpc>
                        <a:spcBef>
                          <a:spcPts val="0"/>
                        </a:spcBef>
                        <a:spcAft>
                          <a:spcPts val="0"/>
                        </a:spcAft>
                        <a:buNone/>
                      </a:pPr>
                      <a:r>
                        <a:rPr lang="en-US"/>
                        <a:t>API</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E"/>
                    </a:solidFill>
                  </a:tcPr>
                </a:tc>
                <a:tc>
                  <a:txBody>
                    <a:bodyPr/>
                    <a:lstStyle/>
                    <a:p>
                      <a:pPr indent="0" lvl="0" marL="0" marR="0" rtl="0" algn="l">
                        <a:lnSpc>
                          <a:spcPct val="100000"/>
                        </a:lnSpc>
                        <a:spcBef>
                          <a:spcPts val="0"/>
                        </a:spcBef>
                        <a:spcAft>
                          <a:spcPts val="0"/>
                        </a:spcAft>
                        <a:buNone/>
                      </a:pPr>
                      <a:r>
                        <a:rPr lang="en-US"/>
                        <a:t>PAR, Chlorophyll, organic/inorganic particulates, weekly temporal frequency,  5 km coverage</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E"/>
                    </a:solidFill>
                  </a:tcPr>
                </a:tc>
              </a:tr>
            </a:tbl>
          </a:graphicData>
        </a:graphic>
      </p:graphicFrame>
      <p:pic>
        <p:nvPicPr>
          <p:cNvPr id="234" name="Google Shape;234;g104ae16b8c5_1_2"/>
          <p:cNvPicPr preferRelativeResize="0"/>
          <p:nvPr/>
        </p:nvPicPr>
        <p:blipFill>
          <a:blip r:embed="rId3">
            <a:alphaModFix/>
          </a:blip>
          <a:stretch>
            <a:fillRect/>
          </a:stretch>
        </p:blipFill>
        <p:spPr>
          <a:xfrm>
            <a:off x="10127125" y="0"/>
            <a:ext cx="1958275" cy="785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1050926bbb1_0_11"/>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900"/>
              <a:buNone/>
            </a:pPr>
            <a:r>
              <a:rPr lang="en-US"/>
              <a:t>Allen Coral Atlas</a:t>
            </a:r>
            <a:endParaRPr/>
          </a:p>
        </p:txBody>
      </p:sp>
      <p:sp>
        <p:nvSpPr>
          <p:cNvPr id="241" name="Google Shape;241;g1050926bbb1_0_11"/>
          <p:cNvSpPr txBox="1"/>
          <p:nvPr>
            <p:ph idx="1" type="body"/>
          </p:nvPr>
        </p:nvSpPr>
        <p:spPr>
          <a:xfrm>
            <a:off x="736275" y="1716900"/>
            <a:ext cx="6918900" cy="3423900"/>
          </a:xfrm>
          <a:prstGeom prst="rect">
            <a:avLst/>
          </a:prstGeom>
          <a:noFill/>
          <a:ln>
            <a:noFill/>
          </a:ln>
        </p:spPr>
        <p:txBody>
          <a:bodyPr anchorCtr="0" anchor="t" bIns="45700" lIns="91425" spcFirstLastPara="1" rIns="91425" wrap="square" tIns="45700">
            <a:normAutofit/>
          </a:bodyPr>
          <a:lstStyle/>
          <a:p>
            <a:pPr indent="-336550" lvl="0" marL="457200" rtl="0" algn="l">
              <a:lnSpc>
                <a:spcPct val="120000"/>
              </a:lnSpc>
              <a:spcBef>
                <a:spcPts val="1100"/>
              </a:spcBef>
              <a:spcAft>
                <a:spcPts val="0"/>
              </a:spcAft>
              <a:buSzPts val="1500"/>
              <a:buChar char="•"/>
            </a:pPr>
            <a:r>
              <a:rPr lang="en-US" sz="1600"/>
              <a:t>Data: Reef and Bleaching Locations</a:t>
            </a:r>
            <a:endParaRPr sz="1600"/>
          </a:p>
          <a:p>
            <a:pPr indent="-336550" lvl="0" marL="457200" rtl="0" algn="l">
              <a:lnSpc>
                <a:spcPct val="120000"/>
              </a:lnSpc>
              <a:spcBef>
                <a:spcPts val="0"/>
              </a:spcBef>
              <a:spcAft>
                <a:spcPts val="0"/>
              </a:spcAft>
              <a:buSzPts val="1500"/>
              <a:buChar char="•"/>
            </a:pPr>
            <a:r>
              <a:rPr lang="en-US" sz="1600"/>
              <a:t>Available Parameters: </a:t>
            </a:r>
            <a:endParaRPr sz="1600"/>
          </a:p>
          <a:p>
            <a:pPr indent="-336550" lvl="1" marL="914400" rtl="0" algn="l">
              <a:lnSpc>
                <a:spcPct val="120000"/>
              </a:lnSpc>
              <a:spcBef>
                <a:spcPts val="0"/>
              </a:spcBef>
              <a:spcAft>
                <a:spcPts val="0"/>
              </a:spcAft>
              <a:buSzPts val="1500"/>
              <a:buChar char="•"/>
            </a:pPr>
            <a:r>
              <a:rPr lang="en-US" sz="1500"/>
              <a:t>label, polygon for label shapes</a:t>
            </a:r>
            <a:endParaRPr sz="1500"/>
          </a:p>
          <a:p>
            <a:pPr indent="-336550" lvl="0" marL="457200" rtl="0" algn="l">
              <a:lnSpc>
                <a:spcPct val="120000"/>
              </a:lnSpc>
              <a:spcBef>
                <a:spcPts val="0"/>
              </a:spcBef>
              <a:spcAft>
                <a:spcPts val="0"/>
              </a:spcAft>
              <a:buSzPts val="1500"/>
              <a:buChar char="•"/>
            </a:pPr>
            <a:r>
              <a:rPr lang="en-US" sz="1600"/>
              <a:t>Method: .geojson through Allen Coral Atlas website.  </a:t>
            </a:r>
            <a:endParaRPr sz="1600"/>
          </a:p>
          <a:p>
            <a:pPr indent="-336550" lvl="0" marL="457200" rtl="0" algn="l">
              <a:lnSpc>
                <a:spcPct val="120000"/>
              </a:lnSpc>
              <a:spcBef>
                <a:spcPts val="0"/>
              </a:spcBef>
              <a:spcAft>
                <a:spcPts val="0"/>
              </a:spcAft>
              <a:buSzPts val="1500"/>
              <a:buChar char="•"/>
            </a:pPr>
            <a:r>
              <a:rPr lang="en-US" sz="1600"/>
              <a:t>Available Date Range: N/A</a:t>
            </a:r>
            <a:endParaRPr sz="1600"/>
          </a:p>
          <a:p>
            <a:pPr indent="-336550" lvl="0" marL="457200" rtl="0" algn="l">
              <a:lnSpc>
                <a:spcPct val="120000"/>
              </a:lnSpc>
              <a:spcBef>
                <a:spcPts val="0"/>
              </a:spcBef>
              <a:spcAft>
                <a:spcPts val="0"/>
              </a:spcAft>
              <a:buSzPts val="1500"/>
              <a:buChar char="•"/>
            </a:pPr>
            <a:r>
              <a:rPr lang="en-US" sz="1600"/>
              <a:t>Website: https://allencoralatlas.org/</a:t>
            </a:r>
            <a:endParaRPr sz="1600"/>
          </a:p>
          <a:p>
            <a:pPr indent="-336550" lvl="0" marL="457200" rtl="0" algn="l">
              <a:lnSpc>
                <a:spcPct val="120000"/>
              </a:lnSpc>
              <a:spcBef>
                <a:spcPts val="0"/>
              </a:spcBef>
              <a:spcAft>
                <a:spcPts val="0"/>
              </a:spcAft>
              <a:buSzPts val="1500"/>
              <a:buChar char="•"/>
            </a:pPr>
            <a:r>
              <a:rPr lang="en-US" sz="1600"/>
              <a:t>Description:</a:t>
            </a:r>
            <a:endParaRPr sz="1600"/>
          </a:p>
          <a:p>
            <a:pPr indent="-336550" lvl="1" marL="914400" rtl="0" algn="l">
              <a:lnSpc>
                <a:spcPct val="120000"/>
              </a:lnSpc>
              <a:spcBef>
                <a:spcPts val="0"/>
              </a:spcBef>
              <a:spcAft>
                <a:spcPts val="0"/>
              </a:spcAft>
              <a:buSzPts val="1500"/>
              <a:buChar char="•"/>
            </a:pPr>
            <a:r>
              <a:rPr lang="en-US" sz="1500"/>
              <a:t>This dataset represents a comprehensive lexicon for reef locations worldwide. The only issue is that it does not have a solo "reef" class in these labels. Instead, coral reef and algae are combined into 1 label which requires data engineering to select only reef locations.</a:t>
            </a:r>
            <a:endParaRPr sz="1500"/>
          </a:p>
        </p:txBody>
      </p:sp>
      <p:pic>
        <p:nvPicPr>
          <p:cNvPr id="242" name="Google Shape;242;g1050926bbb1_0_11"/>
          <p:cNvPicPr preferRelativeResize="0"/>
          <p:nvPr/>
        </p:nvPicPr>
        <p:blipFill rotWithShape="1">
          <a:blip r:embed="rId3">
            <a:alphaModFix/>
          </a:blip>
          <a:srcRect b="0" l="0" r="0" t="0"/>
          <a:stretch/>
        </p:blipFill>
        <p:spPr>
          <a:xfrm>
            <a:off x="8843575" y="908925"/>
            <a:ext cx="2204425" cy="2720200"/>
          </a:xfrm>
          <a:prstGeom prst="rect">
            <a:avLst/>
          </a:prstGeom>
          <a:noFill/>
          <a:ln cap="flat" cmpd="sng" w="9525">
            <a:solidFill>
              <a:schemeClr val="dk2"/>
            </a:solidFill>
            <a:prstDash val="solid"/>
            <a:round/>
            <a:headEnd len="sm" w="sm" type="none"/>
            <a:tailEnd len="sm" w="sm" type="none"/>
          </a:ln>
        </p:spPr>
      </p:pic>
      <p:graphicFrame>
        <p:nvGraphicFramePr>
          <p:cNvPr id="243" name="Google Shape;243;g1050926bbb1_0_11"/>
          <p:cNvGraphicFramePr/>
          <p:nvPr/>
        </p:nvGraphicFramePr>
        <p:xfrm>
          <a:off x="736275" y="5047001"/>
          <a:ext cx="3000000" cy="3000000"/>
        </p:xfrm>
        <a:graphic>
          <a:graphicData uri="http://schemas.openxmlformats.org/drawingml/2006/table">
            <a:tbl>
              <a:tblPr>
                <a:noFill/>
                <a:tableStyleId>{2741213C-72F4-4D8F-B33C-D1D4A8CBA562}</a:tableStyleId>
              </a:tblPr>
              <a:tblGrid>
                <a:gridCol w="3482800"/>
                <a:gridCol w="3293200"/>
              </a:tblGrid>
              <a:tr h="260500">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chemeClr val="lt1"/>
                          </a:solidFill>
                        </a:rPr>
                        <a:t>Pros</a:t>
                      </a:r>
                      <a:endParaRPr sz="15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chemeClr val="lt1"/>
                          </a:solidFill>
                        </a:rPr>
                        <a:t>Cons</a:t>
                      </a:r>
                      <a:endParaRPr sz="15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r>
              <a:tr h="971700">
                <a:tc>
                  <a:txBody>
                    <a:bodyPr/>
                    <a:lstStyle/>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Easy to download</a:t>
                      </a:r>
                      <a:endParaRPr sz="1500"/>
                    </a:p>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Global geojson files with polygon variables for each label</a:t>
                      </a:r>
                      <a:endParaRPr sz="15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solidFill>
                      <a:srgbClr val="F3F3F3"/>
                    </a:solidFill>
                  </a:tcPr>
                </a:tc>
                <a:tc>
                  <a:txBody>
                    <a:bodyPr/>
                    <a:lstStyle/>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No separation between Coral and Algae classes</a:t>
                      </a:r>
                      <a:endParaRPr sz="1500"/>
                    </a:p>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Reported confidence between 60-90%</a:t>
                      </a:r>
                      <a:endParaRPr sz="15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bl>
          </a:graphicData>
        </a:graphic>
      </p:graphicFrame>
      <p:pic>
        <p:nvPicPr>
          <p:cNvPr id="244" name="Google Shape;244;g1050926bbb1_0_11"/>
          <p:cNvPicPr preferRelativeResize="0"/>
          <p:nvPr/>
        </p:nvPicPr>
        <p:blipFill>
          <a:blip r:embed="rId4">
            <a:alphaModFix/>
          </a:blip>
          <a:stretch>
            <a:fillRect/>
          </a:stretch>
        </p:blipFill>
        <p:spPr>
          <a:xfrm>
            <a:off x="8268550" y="3811250"/>
            <a:ext cx="3354475" cy="2630375"/>
          </a:xfrm>
          <a:prstGeom prst="rect">
            <a:avLst/>
          </a:prstGeom>
          <a:noFill/>
          <a:ln>
            <a:noFill/>
          </a:ln>
        </p:spPr>
      </p:pic>
      <p:pic>
        <p:nvPicPr>
          <p:cNvPr id="245" name="Google Shape;245;g1050926bbb1_0_11"/>
          <p:cNvPicPr preferRelativeResize="0"/>
          <p:nvPr/>
        </p:nvPicPr>
        <p:blipFill>
          <a:blip r:embed="rId5">
            <a:alphaModFix/>
          </a:blip>
          <a:stretch>
            <a:fillRect/>
          </a:stretch>
        </p:blipFill>
        <p:spPr>
          <a:xfrm>
            <a:off x="10127125" y="0"/>
            <a:ext cx="1958275" cy="785400"/>
          </a:xfrm>
          <a:prstGeom prst="rect">
            <a:avLst/>
          </a:prstGeom>
          <a:noFill/>
          <a:ln>
            <a:noFill/>
          </a:ln>
        </p:spPr>
      </p:pic>
      <p:pic>
        <p:nvPicPr>
          <p:cNvPr id="246" name="Google Shape;246;g1050926bbb1_0_11"/>
          <p:cNvPicPr preferRelativeResize="0"/>
          <p:nvPr/>
        </p:nvPicPr>
        <p:blipFill>
          <a:blip r:embed="rId5">
            <a:alphaModFix/>
          </a:blip>
          <a:stretch>
            <a:fillRect/>
          </a:stretch>
        </p:blipFill>
        <p:spPr>
          <a:xfrm>
            <a:off x="10127125" y="42175"/>
            <a:ext cx="1958275" cy="785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1050926bbb1_0_19"/>
          <p:cNvSpPr txBox="1"/>
          <p:nvPr>
            <p:ph type="title"/>
          </p:nvPr>
        </p:nvSpPr>
        <p:spPr>
          <a:xfrm>
            <a:off x="913775" y="618517"/>
            <a:ext cx="10364400" cy="159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900"/>
              <a:buNone/>
            </a:pPr>
            <a:r>
              <a:rPr lang="en-US"/>
              <a:t>Florida Bleach Watch</a:t>
            </a:r>
            <a:endParaRPr/>
          </a:p>
        </p:txBody>
      </p:sp>
      <p:sp>
        <p:nvSpPr>
          <p:cNvPr id="253" name="Google Shape;253;g1050926bbb1_0_19"/>
          <p:cNvSpPr txBox="1"/>
          <p:nvPr>
            <p:ph idx="1" type="body"/>
          </p:nvPr>
        </p:nvSpPr>
        <p:spPr>
          <a:xfrm>
            <a:off x="681050" y="1630300"/>
            <a:ext cx="10863900" cy="2908800"/>
          </a:xfrm>
          <a:prstGeom prst="rect">
            <a:avLst/>
          </a:prstGeom>
          <a:noFill/>
          <a:ln>
            <a:noFill/>
          </a:ln>
        </p:spPr>
        <p:txBody>
          <a:bodyPr anchorCtr="0" anchor="t" bIns="45700" lIns="91425" spcFirstLastPara="1" rIns="91425" wrap="square" tIns="45700">
            <a:noAutofit/>
          </a:bodyPr>
          <a:lstStyle/>
          <a:p>
            <a:pPr indent="-323850" lvl="0" marL="457200" rtl="0" algn="l">
              <a:lnSpc>
                <a:spcPct val="100000"/>
              </a:lnSpc>
              <a:spcBef>
                <a:spcPts val="1100"/>
              </a:spcBef>
              <a:spcAft>
                <a:spcPts val="0"/>
              </a:spcAft>
              <a:buSzPts val="1700"/>
              <a:buChar char="•"/>
            </a:pPr>
            <a:r>
              <a:rPr lang="en-US" sz="1360"/>
              <a:t>Data: Reef and Bleaching Locations</a:t>
            </a:r>
            <a:endParaRPr sz="1360"/>
          </a:p>
          <a:p>
            <a:pPr indent="-323850" lvl="0" marL="457200" rtl="0" algn="l">
              <a:lnSpc>
                <a:spcPct val="100000"/>
              </a:lnSpc>
              <a:spcBef>
                <a:spcPts val="0"/>
              </a:spcBef>
              <a:spcAft>
                <a:spcPts val="0"/>
              </a:spcAft>
              <a:buSzPts val="1700"/>
              <a:buChar char="•"/>
            </a:pPr>
            <a:r>
              <a:rPr lang="en-US" sz="1360"/>
              <a:t>Available Parameters: </a:t>
            </a:r>
            <a:endParaRPr sz="1360"/>
          </a:p>
          <a:p>
            <a:pPr indent="-323850" lvl="1" marL="914400" rtl="0" algn="l">
              <a:lnSpc>
                <a:spcPct val="100000"/>
              </a:lnSpc>
              <a:spcBef>
                <a:spcPts val="0"/>
              </a:spcBef>
              <a:spcAft>
                <a:spcPts val="0"/>
              </a:spcAft>
              <a:buSzPts val="1700"/>
              <a:buChar char="•"/>
            </a:pPr>
            <a:r>
              <a:rPr lang="en-US" sz="1275"/>
              <a:t>Lat/Lon, date, bleaching, % bleached, depth</a:t>
            </a:r>
            <a:endParaRPr sz="1275"/>
          </a:p>
          <a:p>
            <a:pPr indent="-323850" lvl="1" marL="914400" rtl="0" algn="l">
              <a:lnSpc>
                <a:spcPct val="100000"/>
              </a:lnSpc>
              <a:spcBef>
                <a:spcPts val="0"/>
              </a:spcBef>
              <a:spcAft>
                <a:spcPts val="0"/>
              </a:spcAft>
              <a:buSzPts val="1700"/>
              <a:buChar char="•"/>
            </a:pPr>
            <a:r>
              <a:rPr lang="en-US" sz="1275"/>
              <a:t>Disease info provided but only a few data points available. </a:t>
            </a:r>
            <a:endParaRPr sz="1275"/>
          </a:p>
          <a:p>
            <a:pPr indent="-323850" lvl="0" marL="457200" rtl="0" algn="l">
              <a:lnSpc>
                <a:spcPct val="100000"/>
              </a:lnSpc>
              <a:spcBef>
                <a:spcPts val="0"/>
              </a:spcBef>
              <a:spcAft>
                <a:spcPts val="0"/>
              </a:spcAft>
              <a:buSzPts val="1700"/>
              <a:buChar char="•"/>
            </a:pPr>
            <a:r>
              <a:rPr lang="en-US" sz="1360"/>
              <a:t>Method: .csv through Florida Bleach Watch Report website.  </a:t>
            </a:r>
            <a:endParaRPr sz="1360"/>
          </a:p>
          <a:p>
            <a:pPr indent="-323850" lvl="0" marL="457200" rtl="0" algn="l">
              <a:lnSpc>
                <a:spcPct val="100000"/>
              </a:lnSpc>
              <a:spcBef>
                <a:spcPts val="0"/>
              </a:spcBef>
              <a:spcAft>
                <a:spcPts val="0"/>
              </a:spcAft>
              <a:buSzPts val="1700"/>
              <a:buChar char="•"/>
            </a:pPr>
            <a:r>
              <a:rPr lang="en-US" sz="1360"/>
              <a:t>Available Date Range: yearly from roughly May to October</a:t>
            </a:r>
            <a:endParaRPr sz="1360"/>
          </a:p>
          <a:p>
            <a:pPr indent="-323850" lvl="0" marL="457200" rtl="0" algn="l">
              <a:lnSpc>
                <a:spcPct val="100000"/>
              </a:lnSpc>
              <a:spcBef>
                <a:spcPts val="0"/>
              </a:spcBef>
              <a:spcAft>
                <a:spcPts val="0"/>
              </a:spcAft>
              <a:buSzPts val="1700"/>
              <a:buChar char="•"/>
            </a:pPr>
            <a:r>
              <a:rPr lang="en-US" sz="1360"/>
              <a:t>Website: </a:t>
            </a:r>
            <a:r>
              <a:rPr lang="en-US" sz="1360" u="sng">
                <a:solidFill>
                  <a:schemeClr val="hlink"/>
                </a:solidFill>
                <a:hlinkClick r:id="rId3"/>
              </a:rPr>
              <a:t>https://floridadep.gov/rcp/coral/content/bleachwatch</a:t>
            </a:r>
            <a:endParaRPr sz="1360"/>
          </a:p>
          <a:p>
            <a:pPr indent="-323850" lvl="0" marL="457200" rtl="0" algn="l">
              <a:lnSpc>
                <a:spcPct val="100000"/>
              </a:lnSpc>
              <a:spcBef>
                <a:spcPts val="0"/>
              </a:spcBef>
              <a:spcAft>
                <a:spcPts val="0"/>
              </a:spcAft>
              <a:buSzPts val="1700"/>
              <a:buChar char="•"/>
            </a:pPr>
            <a:r>
              <a:rPr lang="en-US" sz="1360"/>
              <a:t>Description:</a:t>
            </a:r>
            <a:endParaRPr sz="1360"/>
          </a:p>
          <a:p>
            <a:pPr indent="-323850" lvl="1" marL="914400" rtl="0" algn="l">
              <a:lnSpc>
                <a:spcPct val="100000"/>
              </a:lnSpc>
              <a:spcBef>
                <a:spcPts val="0"/>
              </a:spcBef>
              <a:spcAft>
                <a:spcPts val="0"/>
              </a:spcAft>
              <a:buSzPts val="1700"/>
              <a:buChar char="•"/>
            </a:pPr>
            <a:r>
              <a:rPr lang="en-US" sz="1275"/>
              <a:t>Florida state database containing Information from NOAA's remote sensing and Integrated Coral Observing Network (ICON) in-situ environmental monitoring analysis and "BleachWatch" volunteer field observations. Provides a comprehensive overview of "current conditions" throughout the region.</a:t>
            </a:r>
            <a:endParaRPr sz="1275"/>
          </a:p>
        </p:txBody>
      </p:sp>
      <p:graphicFrame>
        <p:nvGraphicFramePr>
          <p:cNvPr id="254" name="Google Shape;254;g1050926bbb1_0_19"/>
          <p:cNvGraphicFramePr/>
          <p:nvPr/>
        </p:nvGraphicFramePr>
        <p:xfrm>
          <a:off x="2131274" y="4450153"/>
          <a:ext cx="3000000" cy="3000000"/>
        </p:xfrm>
        <a:graphic>
          <a:graphicData uri="http://schemas.openxmlformats.org/drawingml/2006/table">
            <a:tbl>
              <a:tblPr>
                <a:noFill/>
                <a:tableStyleId>{2741213C-72F4-4D8F-B33C-D1D4A8CBA562}</a:tableStyleId>
              </a:tblPr>
              <a:tblGrid>
                <a:gridCol w="3713475"/>
                <a:gridCol w="4215925"/>
              </a:tblGrid>
              <a:tr h="393650">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chemeClr val="lt1"/>
                          </a:solidFill>
                        </a:rPr>
                        <a:t>Pros</a:t>
                      </a:r>
                      <a:endParaRPr sz="15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chemeClr val="lt1"/>
                          </a:solidFill>
                        </a:rPr>
                        <a:t>Cons</a:t>
                      </a:r>
                      <a:endParaRPr sz="1500" u="none" cap="none" strike="noStrike">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4A709E"/>
                        </a:gs>
                        <a:gs pos="100000">
                          <a:srgbClr val="243142"/>
                        </a:gs>
                      </a:gsLst>
                      <a:path path="circle">
                        <a:fillToRect b="50%" l="50%" r="50%" t="50%"/>
                      </a:path>
                      <a:tileRect/>
                    </a:gradFill>
                  </a:tcPr>
                </a:tc>
              </a:tr>
              <a:tr h="1622925">
                <a:tc>
                  <a:txBody>
                    <a:bodyPr/>
                    <a:lstStyle/>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Detailed and comprehensive surveys on coral health</a:t>
                      </a:r>
                      <a:endParaRPr sz="1500"/>
                    </a:p>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Data comes from “boots-on-the-ground” observations</a:t>
                      </a:r>
                      <a:endParaRPr sz="15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solidFill>
                      <a:srgbClr val="F3F3F3"/>
                    </a:solidFill>
                  </a:tcPr>
                </a:tc>
                <a:tc>
                  <a:txBody>
                    <a:bodyPr/>
                    <a:lstStyle/>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Relatively small number of observations</a:t>
                      </a:r>
                      <a:endParaRPr sz="1500"/>
                    </a:p>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Data is sometimes unreliable</a:t>
                      </a:r>
                      <a:endParaRPr sz="1500"/>
                    </a:p>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Consistency in data is unreliable due to large differences in coral knowledge for collectors</a:t>
                      </a:r>
                      <a:endParaRPr sz="1500"/>
                    </a:p>
                    <a:p>
                      <a:pPr indent="-298450" lvl="0" marL="292100" marR="0" rtl="0" algn="l">
                        <a:lnSpc>
                          <a:spcPct val="100000"/>
                        </a:lnSpc>
                        <a:spcBef>
                          <a:spcPts val="0"/>
                        </a:spcBef>
                        <a:spcAft>
                          <a:spcPts val="0"/>
                        </a:spcAft>
                        <a:buClr>
                          <a:srgbClr val="000000"/>
                        </a:buClr>
                        <a:buSzPts val="1500"/>
                        <a:buFont typeface="Arial"/>
                        <a:buChar char="•"/>
                      </a:pPr>
                      <a:r>
                        <a:rPr lang="en-US" sz="1500" u="none" cap="none" strike="noStrike"/>
                        <a:t>Reports are limited to only the state of Florida</a:t>
                      </a:r>
                      <a:endParaRPr sz="15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bl>
          </a:graphicData>
        </a:graphic>
      </p:graphicFrame>
      <p:pic>
        <p:nvPicPr>
          <p:cNvPr id="255" name="Google Shape;255;g1050926bbb1_0_19"/>
          <p:cNvPicPr preferRelativeResize="0"/>
          <p:nvPr/>
        </p:nvPicPr>
        <p:blipFill>
          <a:blip r:embed="rId4">
            <a:alphaModFix/>
          </a:blip>
          <a:stretch>
            <a:fillRect/>
          </a:stretch>
        </p:blipFill>
        <p:spPr>
          <a:xfrm>
            <a:off x="5927536" y="1269600"/>
            <a:ext cx="6095888" cy="2194500"/>
          </a:xfrm>
          <a:prstGeom prst="rect">
            <a:avLst/>
          </a:prstGeom>
          <a:noFill/>
          <a:ln>
            <a:noFill/>
          </a:ln>
        </p:spPr>
      </p:pic>
      <p:pic>
        <p:nvPicPr>
          <p:cNvPr id="256" name="Google Shape;256;g1050926bbb1_0_19"/>
          <p:cNvPicPr preferRelativeResize="0"/>
          <p:nvPr/>
        </p:nvPicPr>
        <p:blipFill>
          <a:blip r:embed="rId5">
            <a:alphaModFix/>
          </a:blip>
          <a:stretch>
            <a:fillRect/>
          </a:stretch>
        </p:blipFill>
        <p:spPr>
          <a:xfrm>
            <a:off x="10127125" y="0"/>
            <a:ext cx="1958275" cy="785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roplet">
  <a:themeElements>
    <a:clrScheme name="Droplet">
      <a:dk1>
        <a:srgbClr val="000000"/>
      </a:dk1>
      <a:lt1>
        <a:srgbClr val="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2021-02-16T14:49:51Z</dcterms:created>
  <dc:creator>Campbell, Newton H. (GSFC-B702)[LITES II]</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0x01010086225B3EFAE26C43BA71BF1BABA72164</vt:lpwstr>
  </property>
</Properties>
</file>